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60" r:id="rId1"/>
  </p:sldMasterIdLst>
  <p:notesMasterIdLst>
    <p:notesMasterId r:id="rId18"/>
  </p:notesMasterIdLst>
  <p:sldIdLst>
    <p:sldId id="277" r:id="rId2"/>
    <p:sldId id="258" r:id="rId3"/>
    <p:sldId id="260" r:id="rId4"/>
    <p:sldId id="257" r:id="rId5"/>
    <p:sldId id="269" r:id="rId6"/>
    <p:sldId id="278" r:id="rId7"/>
    <p:sldId id="262" r:id="rId8"/>
    <p:sldId id="274" r:id="rId9"/>
    <p:sldId id="263" r:id="rId10"/>
    <p:sldId id="279" r:id="rId11"/>
    <p:sldId id="270" r:id="rId12"/>
    <p:sldId id="276" r:id="rId13"/>
    <p:sldId id="272" r:id="rId14"/>
    <p:sldId id="280" r:id="rId15"/>
    <p:sldId id="271"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72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425E47-E965-4E46-A824-B122A9DA070E}" type="datetimeFigureOut">
              <a:rPr lang="en-US" smtClean="0"/>
              <a:pPr/>
              <a:t>8/13/2009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C15054-CB25-4FBC-878E-2E6896A20C55}"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DC15054-CB25-4FBC-878E-2E6896A20C55}"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8A9FB523-BFF5-4C0D-BA2C-1041BD321232}" type="slidenum">
              <a:rPr lang="en-GB" smtClean="0"/>
              <a:pPr/>
              <a:t>14</a:t>
            </a:fld>
            <a:endParaRPr lang="en-GB"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8D42D894-46DE-4B56-AE1F-CB6304085917}" type="datetimeFigureOut">
              <a:rPr lang="en-US" smtClean="0"/>
              <a:pPr/>
              <a:t>8/13/2009</a:t>
            </a:fld>
            <a:endParaRPr lang="en-US" dirty="0"/>
          </a:p>
        </p:txBody>
      </p:sp>
      <p:sp>
        <p:nvSpPr>
          <p:cNvPr id="20" name="Footer Placeholder 19"/>
          <p:cNvSpPr>
            <a:spLocks noGrp="1"/>
          </p:cNvSpPr>
          <p:nvPr>
            <p:ph type="ftr" sz="quarter" idx="11"/>
          </p:nvPr>
        </p:nvSpPr>
        <p:spPr/>
        <p:txBody>
          <a:bodyPr/>
          <a:lstStyle>
            <a:extLst/>
          </a:lstStyle>
          <a:p>
            <a:endParaRPr lang="en-US" dirty="0"/>
          </a:p>
        </p:txBody>
      </p:sp>
      <p:sp>
        <p:nvSpPr>
          <p:cNvPr id="10" name="Slide Number Placeholder 9"/>
          <p:cNvSpPr>
            <a:spLocks noGrp="1"/>
          </p:cNvSpPr>
          <p:nvPr>
            <p:ph type="sldNum" sz="quarter" idx="12"/>
          </p:nvPr>
        </p:nvSpPr>
        <p:spPr/>
        <p:txBody>
          <a:bodyPr/>
          <a:lstStyle>
            <a:extLst/>
          </a:lstStyle>
          <a:p>
            <a:fld id="{7AEDD727-BC67-46D1-981B-9252DD6DC09F}" type="slidenum">
              <a:rPr lang="en-US" smtClean="0"/>
              <a:pPr/>
              <a:t>‹#›</a:t>
            </a:fld>
            <a:endParaRPr lang="en-US"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transition spd="slow">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D42D894-46DE-4B56-AE1F-CB6304085917}" type="datetimeFigureOut">
              <a:rPr lang="en-US" smtClean="0"/>
              <a:pPr/>
              <a:t>8/13/2009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AEDD727-BC67-46D1-981B-9252DD6DC09F}" type="slidenum">
              <a:rPr lang="en-US" smtClean="0"/>
              <a:pPr/>
              <a:t>‹#›</a:t>
            </a:fld>
            <a:endParaRPr lang="en-US" dirty="0"/>
          </a:p>
        </p:txBody>
      </p:sp>
    </p:spTree>
  </p:cSld>
  <p:clrMapOvr>
    <a:masterClrMapping/>
  </p:clrMapOvr>
  <p:transition spd="slow">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D42D894-46DE-4B56-AE1F-CB6304085917}" type="datetimeFigureOut">
              <a:rPr lang="en-US" smtClean="0"/>
              <a:pPr/>
              <a:t>8/13/2009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AEDD727-BC67-46D1-981B-9252DD6DC09F}" type="slidenum">
              <a:rPr lang="en-US" smtClean="0"/>
              <a:pPr/>
              <a:t>‹#›</a:t>
            </a:fld>
            <a:endParaRPr lang="en-US" dirty="0"/>
          </a:p>
        </p:txBody>
      </p:sp>
    </p:spTree>
  </p:cSld>
  <p:clrMapOvr>
    <a:masterClrMapping/>
  </p:clrMapOvr>
  <p:transition spd="slow">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D42D894-46DE-4B56-AE1F-CB6304085917}" type="datetimeFigureOut">
              <a:rPr lang="en-US" smtClean="0"/>
              <a:pPr/>
              <a:t>8/13/2009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AEDD727-BC67-46D1-981B-9252DD6DC09F}" type="slidenum">
              <a:rPr lang="en-US" smtClean="0"/>
              <a:pPr/>
              <a:t>‹#›</a:t>
            </a:fld>
            <a:endParaRPr lang="en-US" dirty="0"/>
          </a:p>
        </p:txBody>
      </p:sp>
    </p:spTree>
  </p:cSld>
  <p:clrMapOvr>
    <a:masterClrMapping/>
  </p:clrMapOvr>
  <p:transition spd="slow">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D42D894-46DE-4B56-AE1F-CB6304085917}" type="datetimeFigureOut">
              <a:rPr lang="en-US" smtClean="0"/>
              <a:pPr/>
              <a:t>8/13/2009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AEDD727-BC67-46D1-981B-9252DD6DC09F}" type="slidenum">
              <a:rPr lang="en-US" smtClean="0"/>
              <a:pPr/>
              <a:t>‹#›</a:t>
            </a:fld>
            <a:endParaRPr lang="en-US"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transition spd="slow">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D42D894-46DE-4B56-AE1F-CB6304085917}" type="datetimeFigureOut">
              <a:rPr lang="en-US" smtClean="0"/>
              <a:pPr/>
              <a:t>8/13/2009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AEDD727-BC67-46D1-981B-9252DD6DC09F}" type="slidenum">
              <a:rPr lang="en-US" smtClean="0"/>
              <a:pPr/>
              <a:t>‹#›</a:t>
            </a:fld>
            <a:endParaRPr lang="en-US" dirty="0"/>
          </a:p>
        </p:txBody>
      </p:sp>
    </p:spTree>
  </p:cSld>
  <p:clrMapOvr>
    <a:masterClrMapping/>
  </p:clrMapOvr>
  <p:transition spd="slow">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D42D894-46DE-4B56-AE1F-CB6304085917}" type="datetimeFigureOut">
              <a:rPr lang="en-US" smtClean="0"/>
              <a:pPr/>
              <a:t>8/13/2009</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7AEDD727-BC67-46D1-981B-9252DD6DC09F}" type="slidenum">
              <a:rPr lang="en-US" smtClean="0"/>
              <a:pPr/>
              <a:t>‹#›</a:t>
            </a:fld>
            <a:endParaRPr lang="en-US" dirty="0"/>
          </a:p>
        </p:txBody>
      </p:sp>
    </p:spTree>
  </p:cSld>
  <p:clrMapOvr>
    <a:masterClrMapping/>
  </p:clrMapOvr>
  <p:transition spd="slow">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D42D894-46DE-4B56-AE1F-CB6304085917}" type="datetimeFigureOut">
              <a:rPr lang="en-US" smtClean="0"/>
              <a:pPr/>
              <a:t>8/13/2009</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7AEDD727-BC67-46D1-981B-9252DD6DC09F}" type="slidenum">
              <a:rPr lang="en-US" smtClean="0"/>
              <a:pPr/>
              <a:t>‹#›</a:t>
            </a:fld>
            <a:endParaRPr lang="en-US" dirty="0"/>
          </a:p>
        </p:txBody>
      </p:sp>
    </p:spTree>
  </p:cSld>
  <p:clrMapOvr>
    <a:masterClrMapping/>
  </p:clrMapOvr>
  <p:transition spd="slow">
    <p:diamon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8D42D894-46DE-4B56-AE1F-CB6304085917}" type="datetimeFigureOut">
              <a:rPr lang="en-US" smtClean="0"/>
              <a:pPr/>
              <a:t>8/13/2009</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7AEDD727-BC67-46D1-981B-9252DD6DC09F}" type="slidenum">
              <a:rPr lang="en-US" smtClean="0"/>
              <a:pPr/>
              <a:t>‹#›</a:t>
            </a:fld>
            <a:endParaRPr lang="en-US"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slow">
    <p:diamon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D42D894-46DE-4B56-AE1F-CB6304085917}" type="datetimeFigureOut">
              <a:rPr lang="en-US" smtClean="0"/>
              <a:pPr/>
              <a:t>8/13/2009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AEDD727-BC67-46D1-981B-9252DD6DC09F}" type="slidenum">
              <a:rPr lang="en-US" smtClean="0"/>
              <a:pPr/>
              <a:t>‹#›</a:t>
            </a:fld>
            <a:endParaRPr lang="en-US" dirty="0"/>
          </a:p>
        </p:txBody>
      </p:sp>
    </p:spTree>
  </p:cSld>
  <p:clrMapOvr>
    <a:masterClrMapping/>
  </p:clrMapOvr>
  <p:transition spd="slow">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8D42D894-46DE-4B56-AE1F-CB6304085917}" type="datetimeFigureOut">
              <a:rPr lang="en-US" smtClean="0"/>
              <a:pPr/>
              <a:t>8/13/2009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AEDD727-BC67-46D1-981B-9252DD6DC09F}" type="slidenum">
              <a:rPr lang="en-US" smtClean="0"/>
              <a:pPr/>
              <a:t>‹#›</a:t>
            </a:fld>
            <a:endParaRPr lang="en-US"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transition spd="slow">
    <p:diamon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D42D894-46DE-4B56-AE1F-CB6304085917}" type="datetimeFigureOut">
              <a:rPr lang="en-US" smtClean="0"/>
              <a:pPr/>
              <a:t>8/13/2009</a:t>
            </a:fld>
            <a:endParaRPr lang="en-US"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AEDD727-BC67-46D1-981B-9252DD6DC09F}" type="slidenum">
              <a:rPr lang="en-US" smtClean="0"/>
              <a:pPr/>
              <a:t>‹#›</a:t>
            </a:fld>
            <a:endParaRPr lang="en-US"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4261" r:id="rId1"/>
    <p:sldLayoutId id="2147484262" r:id="rId2"/>
    <p:sldLayoutId id="2147484263" r:id="rId3"/>
    <p:sldLayoutId id="2147484264" r:id="rId4"/>
    <p:sldLayoutId id="2147484265" r:id="rId5"/>
    <p:sldLayoutId id="2147484266" r:id="rId6"/>
    <p:sldLayoutId id="2147484267" r:id="rId7"/>
    <p:sldLayoutId id="2147484268" r:id="rId8"/>
    <p:sldLayoutId id="2147484269" r:id="rId9"/>
    <p:sldLayoutId id="2147484270" r:id="rId10"/>
    <p:sldLayoutId id="2147484271" r:id="rId11"/>
  </p:sldLayoutIdLst>
  <p:transition spd="slow">
    <p:diamond/>
  </p:transition>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flickr.com/photos/taketime111/457232156/" TargetMode="External"/><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http://www.uky.edu/LCC/BSN/BIO/BiologyLabs/BSL111/111Lab6/Lab6Images/KidneyModel-Kidney.jpg" TargetMode="External"/><Relationship Id="rId5" Type="http://schemas.openxmlformats.org/officeDocument/2006/relationships/image" Target="../media/image9.jpeg"/><Relationship Id="rId4" Type="http://schemas.openxmlformats.org/officeDocument/2006/relationships/image" Target="http://www.cogneuro.ox.ac.uk/images/brain.gif"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oscarriddle.com/Research.html" TargetMode="External"/><Relationship Id="rId2" Type="http://schemas.openxmlformats.org/officeDocument/2006/relationships/hyperlink" Target="http://www.s-cool.co.uk/gcse/biology/homeostasis/controlling-body-water.html" TargetMode="External"/><Relationship Id="rId1" Type="http://schemas.openxmlformats.org/officeDocument/2006/relationships/slideLayout" Target="../slideLayouts/slideLayout2.xml"/><Relationship Id="rId4" Type="http://schemas.openxmlformats.org/officeDocument/2006/relationships/hyperlink" Target="http://www.biology-online.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0" y="1371600"/>
            <a:ext cx="3429000" cy="1905000"/>
          </a:xfrm>
        </p:spPr>
        <p:style>
          <a:lnRef idx="1">
            <a:schemeClr val="accent1"/>
          </a:lnRef>
          <a:fillRef idx="1002">
            <a:schemeClr val="lt1"/>
          </a:fillRef>
          <a:effectRef idx="1">
            <a:schemeClr val="accent1"/>
          </a:effectRef>
          <a:fontRef idx="minor">
            <a:schemeClr val="dk1"/>
          </a:fontRef>
        </p:style>
        <p:txBody>
          <a:bodyPr>
            <a:normAutofit/>
          </a:bodyPr>
          <a:lstStyle/>
          <a:p>
            <a:pPr algn="ctr"/>
            <a:r>
              <a:rPr lang="en-US" sz="4400" i="1" dirty="0" smtClean="0">
                <a:ln w="11430"/>
                <a:solidFill>
                  <a:schemeClr val="accent3"/>
                </a:solidFill>
                <a:effectLst>
                  <a:outerShdw blurRad="50800" dist="39000" dir="5460000" algn="tl">
                    <a:srgbClr val="000000">
                      <a:alpha val="38000"/>
                    </a:srgbClr>
                  </a:outerShdw>
                </a:effectLst>
                <a:latin typeface="Baskerville Old Face" pitchFamily="18" charset="0"/>
              </a:rPr>
              <a:t>Homeostasis</a:t>
            </a:r>
            <a:r>
              <a:rPr lang="en-US" sz="4400" i="1" dirty="0" smtClean="0">
                <a:ln w="11430"/>
                <a:solidFill>
                  <a:schemeClr val="bg1"/>
                </a:solidFill>
                <a:effectLst>
                  <a:outerShdw blurRad="50800" dist="39000" dir="5460000" algn="tl">
                    <a:srgbClr val="000000">
                      <a:alpha val="38000"/>
                    </a:srgbClr>
                  </a:outerShdw>
                </a:effectLst>
                <a:latin typeface="Baskerville Old Face" pitchFamily="18" charset="0"/>
              </a:rPr>
              <a:t> </a:t>
            </a:r>
            <a:r>
              <a:rPr lang="en-US" sz="4400" i="1" dirty="0" smtClean="0">
                <a:ln w="11430"/>
                <a:solidFill>
                  <a:schemeClr val="accent3"/>
                </a:solidFill>
                <a:effectLst>
                  <a:outerShdw blurRad="50800" dist="39000" dir="5460000" algn="tl">
                    <a:srgbClr val="000000">
                      <a:alpha val="38000"/>
                    </a:srgbClr>
                  </a:outerShdw>
                </a:effectLst>
                <a:latin typeface="Baskerville Old Face" pitchFamily="18" charset="0"/>
              </a:rPr>
              <a:t>Water</a:t>
            </a:r>
            <a:r>
              <a:rPr lang="en-US" i="1" dirty="0" smtClean="0">
                <a:ln w="11430"/>
                <a:solidFill>
                  <a:schemeClr val="accent3"/>
                </a:solidFill>
                <a:effectLst>
                  <a:outerShdw blurRad="50800" dist="39000" dir="5460000" algn="tl">
                    <a:srgbClr val="000000">
                      <a:alpha val="38000"/>
                    </a:srgbClr>
                  </a:outerShdw>
                </a:effectLst>
                <a:latin typeface="Bookman Old Style" pitchFamily="18" charset="0"/>
              </a:rPr>
              <a:t/>
            </a:r>
            <a:br>
              <a:rPr lang="en-US" i="1" dirty="0" smtClean="0">
                <a:ln w="11430"/>
                <a:solidFill>
                  <a:schemeClr val="accent3"/>
                </a:solidFill>
                <a:effectLst>
                  <a:outerShdw blurRad="50800" dist="39000" dir="5460000" algn="tl">
                    <a:srgbClr val="000000">
                      <a:alpha val="38000"/>
                    </a:srgbClr>
                  </a:outerShdw>
                </a:effectLst>
                <a:latin typeface="Bookman Old Style" pitchFamily="18" charset="0"/>
              </a:rPr>
            </a:br>
            <a:endParaRPr lang="en-US" dirty="0"/>
          </a:p>
        </p:txBody>
      </p:sp>
      <p:pic>
        <p:nvPicPr>
          <p:cNvPr id="13316" name="Picture 4" descr="Water Drop~April 2007 by Cindy's World">
            <a:hlinkClick r:id="rId3" tooltip="Water Drop~April 2007 by Cindy's World"/>
          </p:cNvPr>
          <p:cNvPicPr>
            <a:picLocks noGrp="1" noChangeAspect="1" noChangeArrowheads="1"/>
          </p:cNvPicPr>
          <p:nvPr>
            <p:ph type="pic" idx="1"/>
          </p:nvPr>
        </p:nvPicPr>
        <p:blipFill>
          <a:blip r:embed="rId4"/>
          <a:srcRect l="8085" r="8085"/>
          <a:stretch>
            <a:fillRect/>
          </a:stretch>
        </p:blipFill>
        <p:spPr bwMode="auto">
          <a:xfrm>
            <a:off x="914400" y="1143000"/>
            <a:ext cx="4344692" cy="4419600"/>
          </a:xfrm>
          <a:prstGeom prst="rect">
            <a:avLst/>
          </a:prstGeom>
          <a:noFill/>
        </p:spPr>
      </p:pic>
      <p:sp>
        <p:nvSpPr>
          <p:cNvPr id="3" name="Text Placeholder 2"/>
          <p:cNvSpPr>
            <a:spLocks noGrp="1"/>
          </p:cNvSpPr>
          <p:nvPr>
            <p:ph type="body" sz="half" idx="2"/>
          </p:nvPr>
        </p:nvSpPr>
        <p:spPr>
          <a:xfrm>
            <a:off x="5486400" y="4572000"/>
            <a:ext cx="3657600" cy="1905000"/>
          </a:xfrm>
        </p:spPr>
        <p:txBody>
          <a:bodyPr>
            <a:normAutofit/>
          </a:bodyPr>
          <a:lstStyle/>
          <a:p>
            <a:pPr algn="ctr"/>
            <a:r>
              <a:rPr lang="en-US" sz="3000" i="1" dirty="0" smtClean="0">
                <a:latin typeface="Alois Heavy" pitchFamily="34" charset="0"/>
              </a:rPr>
              <a:t>  </a:t>
            </a:r>
            <a:r>
              <a:rPr lang="en-US" sz="2400" i="1" dirty="0" smtClean="0">
                <a:solidFill>
                  <a:srgbClr val="002060"/>
                </a:solidFill>
                <a:latin typeface="Alois Heavy" pitchFamily="34" charset="0"/>
              </a:rPr>
              <a:t>Al-Asfaar, Zohra </a:t>
            </a:r>
          </a:p>
          <a:p>
            <a:pPr algn="ctr"/>
            <a:endParaRPr lang="en-US" sz="2400" i="1" dirty="0" smtClean="0">
              <a:solidFill>
                <a:srgbClr val="002060"/>
              </a:solidFill>
              <a:latin typeface="Alois Heavy" pitchFamily="34" charset="0"/>
            </a:endParaRPr>
          </a:p>
          <a:p>
            <a:pPr algn="ctr"/>
            <a:r>
              <a:rPr lang="en-US" sz="2400" i="1" dirty="0" smtClean="0">
                <a:solidFill>
                  <a:srgbClr val="002060"/>
                </a:solidFill>
                <a:latin typeface="Alois Heavy" pitchFamily="34" charset="0"/>
              </a:rPr>
              <a:t>Samantha, Hyreen,  </a:t>
            </a:r>
          </a:p>
          <a:p>
            <a:pPr algn="ctr"/>
            <a:endParaRPr lang="en-US" sz="2400" i="1" dirty="0" smtClean="0">
              <a:solidFill>
                <a:srgbClr val="002060"/>
              </a:solidFill>
              <a:latin typeface="Alois Heavy" pitchFamily="34" charset="0"/>
            </a:endParaRPr>
          </a:p>
          <a:p>
            <a:pPr algn="ctr"/>
            <a:r>
              <a:rPr lang="en-US" sz="2400" i="1" dirty="0" smtClean="0">
                <a:solidFill>
                  <a:srgbClr val="002060"/>
                </a:solidFill>
                <a:latin typeface="Alois Heavy" pitchFamily="34" charset="0"/>
              </a:rPr>
              <a:t>&amp; Nicolette </a:t>
            </a:r>
          </a:p>
          <a:p>
            <a:endParaRPr lang="en-US" dirty="0">
              <a:latin typeface="Alois Heavy" pitchFamily="34" charset="0"/>
            </a:endParaRPr>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9" presetClass="entr" presetSubtype="0" fill="hold" grpId="0"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p:cTn id="26"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27"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8"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990600" y="1303935"/>
            <a:ext cx="8001000" cy="5554065"/>
          </a:xfrm>
          <a:prstGeom prst="rect">
            <a:avLst/>
          </a:prstGeom>
          <a:noFill/>
          <a:ln w="9525">
            <a:noFill/>
            <a:miter lim="800000"/>
            <a:headEnd/>
            <a:tailEnd/>
          </a:ln>
          <a:effectLst/>
        </p:spPr>
      </p:pic>
      <p:sp>
        <p:nvSpPr>
          <p:cNvPr id="7" name="TextBox 6"/>
          <p:cNvSpPr txBox="1"/>
          <p:nvPr/>
        </p:nvSpPr>
        <p:spPr>
          <a:xfrm>
            <a:off x="990600" y="152400"/>
            <a:ext cx="7924800" cy="923330"/>
          </a:xfrm>
          <a:prstGeom prst="rect">
            <a:avLst/>
          </a:prstGeom>
          <a:noFill/>
        </p:spPr>
        <p:txBody>
          <a:bodyPr wrap="square" rtlCol="0">
            <a:spAutoFit/>
          </a:bodyPr>
          <a:lstStyle/>
          <a:p>
            <a:pPr>
              <a:buFont typeface="Arial" pitchFamily="34" charset="0"/>
              <a:buChar char="•"/>
            </a:pPr>
            <a:r>
              <a:rPr lang="en-US" dirty="0" smtClean="0"/>
              <a:t>    Neurosecretory cells in the hypothalamus in the brain produce antidiuretic hormone  {ADH} or vasopressin. Vasopressin flows through axons to the posterior pituitary gland, where it is stored or secreted into the bloodstream.   </a:t>
            </a:r>
            <a:endParaRPr lang="en-US" dirty="0"/>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077200" cy="438912"/>
          </a:xfrm>
        </p:spPr>
        <p:txBody>
          <a:bodyPr>
            <a:normAutofit fontScale="90000"/>
          </a:bodyPr>
          <a:lstStyle/>
          <a:p>
            <a:pPr algn="ctr"/>
            <a:r>
              <a:rPr lang="en-US" i="1" dirty="0" smtClean="0">
                <a:solidFill>
                  <a:srgbClr val="FFC000"/>
                </a:solidFill>
                <a:latin typeface="Bookman Old Style" pitchFamily="18" charset="0"/>
              </a:rPr>
              <a:t>Controlling the water</a:t>
            </a:r>
            <a:endParaRPr lang="en-US" i="1" dirty="0">
              <a:solidFill>
                <a:srgbClr val="FFC000"/>
              </a:solidFill>
              <a:latin typeface="Bookman Old Style" pitchFamily="18" charset="0"/>
            </a:endParaRPr>
          </a:p>
        </p:txBody>
      </p:sp>
      <p:sp>
        <p:nvSpPr>
          <p:cNvPr id="3" name="Content Placeholder 2"/>
          <p:cNvSpPr>
            <a:spLocks noGrp="1"/>
          </p:cNvSpPr>
          <p:nvPr>
            <p:ph idx="1"/>
          </p:nvPr>
        </p:nvSpPr>
        <p:spPr>
          <a:xfrm>
            <a:off x="457200" y="914400"/>
            <a:ext cx="8534400" cy="5715000"/>
          </a:xfrm>
        </p:spPr>
        <p:txBody>
          <a:bodyPr>
            <a:normAutofit fontScale="25000" lnSpcReduction="20000"/>
          </a:bodyPr>
          <a:lstStyle/>
          <a:p>
            <a:pPr>
              <a:buNone/>
            </a:pPr>
            <a:endParaRPr lang="en-US" sz="7200" i="1" dirty="0" smtClean="0">
              <a:latin typeface="Times New Roman" pitchFamily="18" charset="0"/>
              <a:cs typeface="Times New Roman" pitchFamily="18" charset="0"/>
            </a:endParaRPr>
          </a:p>
          <a:p>
            <a:pPr>
              <a:buNone/>
            </a:pPr>
            <a:r>
              <a:rPr lang="en-US" sz="7200" i="1" dirty="0" smtClean="0">
                <a:latin typeface="Times New Roman" pitchFamily="18" charset="0"/>
                <a:cs typeface="Times New Roman" pitchFamily="18" charset="0"/>
              </a:rPr>
              <a:t>Kidney</a:t>
            </a:r>
          </a:p>
          <a:p>
            <a:r>
              <a:rPr lang="en-US" sz="7200" dirty="0" smtClean="0">
                <a:latin typeface="Times New Roman" pitchFamily="18" charset="0"/>
                <a:cs typeface="Times New Roman" pitchFamily="18" charset="0"/>
              </a:rPr>
              <a:t>Urinary system is have a important role in the body to maintain the water balance in to the kidney.</a:t>
            </a:r>
          </a:p>
          <a:p>
            <a:r>
              <a:rPr lang="en-US" sz="7200" dirty="0" smtClean="0">
                <a:latin typeface="Times New Roman" pitchFamily="18" charset="0"/>
                <a:cs typeface="Times New Roman" pitchFamily="18" charset="0"/>
              </a:rPr>
              <a:t>One job  that they are involved in is reabsorbing excess water so that we don’t dry out. </a:t>
            </a:r>
            <a:endParaRPr lang="en-US" sz="7200" b="1" dirty="0" smtClean="0">
              <a:latin typeface="Times New Roman" pitchFamily="18" charset="0"/>
              <a:cs typeface="Times New Roman" pitchFamily="18" charset="0"/>
            </a:endParaRPr>
          </a:p>
          <a:p>
            <a:pPr>
              <a:buNone/>
            </a:pPr>
            <a:endParaRPr lang="en-US" sz="7200" b="1" dirty="0" smtClean="0">
              <a:latin typeface="Times New Roman" pitchFamily="18" charset="0"/>
              <a:cs typeface="Times New Roman" pitchFamily="18" charset="0"/>
            </a:endParaRPr>
          </a:p>
          <a:p>
            <a:pPr>
              <a:buNone/>
            </a:pPr>
            <a:endParaRPr lang="en-US" sz="7200" b="1" dirty="0" smtClean="0">
              <a:latin typeface="Times New Roman" pitchFamily="18" charset="0"/>
              <a:cs typeface="Times New Roman" pitchFamily="18" charset="0"/>
            </a:endParaRPr>
          </a:p>
          <a:p>
            <a:pPr>
              <a:buNone/>
            </a:pPr>
            <a:r>
              <a:rPr lang="en-US" sz="7200" b="1" dirty="0" smtClean="0">
                <a:latin typeface="Times New Roman" pitchFamily="18" charset="0"/>
                <a:cs typeface="Times New Roman" pitchFamily="18" charset="0"/>
              </a:rPr>
              <a:t>~ </a:t>
            </a:r>
            <a:r>
              <a:rPr lang="en-US" sz="7200" b="1" u="sng" dirty="0" smtClean="0">
                <a:latin typeface="Times New Roman" pitchFamily="18" charset="0"/>
                <a:cs typeface="Times New Roman" pitchFamily="18" charset="0"/>
              </a:rPr>
              <a:t>TOO  LITTLE WATER</a:t>
            </a:r>
          </a:p>
          <a:p>
            <a:r>
              <a:rPr lang="en-US" sz="7200" dirty="0" smtClean="0">
                <a:latin typeface="Times New Roman" pitchFamily="18" charset="0"/>
                <a:cs typeface="Times New Roman" pitchFamily="18" charset="0"/>
              </a:rPr>
              <a:t>The chemical messenger between the brain and the kidney is the hormone ADH, Anti-Diuretic Hormone.</a:t>
            </a:r>
          </a:p>
          <a:p>
            <a:pPr>
              <a:buNone/>
            </a:pPr>
            <a:endParaRPr lang="en-US" sz="7200" dirty="0" smtClean="0">
              <a:latin typeface="Times New Roman" pitchFamily="18" charset="0"/>
              <a:cs typeface="Times New Roman" pitchFamily="18" charset="0"/>
            </a:endParaRPr>
          </a:p>
          <a:p>
            <a:pPr>
              <a:buNone/>
            </a:pPr>
            <a:endParaRPr lang="en-US" sz="7200" dirty="0" smtClean="0">
              <a:latin typeface="Times New Roman" pitchFamily="18" charset="0"/>
              <a:cs typeface="Times New Roman" pitchFamily="18" charset="0"/>
            </a:endParaRPr>
          </a:p>
          <a:p>
            <a:pPr>
              <a:buNone/>
            </a:pPr>
            <a:r>
              <a:rPr lang="en-US" sz="7200" dirty="0" smtClean="0">
                <a:latin typeface="Times New Roman" pitchFamily="18" charset="0"/>
                <a:cs typeface="Times New Roman" pitchFamily="18" charset="0"/>
              </a:rPr>
              <a:t>The important parts of the process involve: </a:t>
            </a:r>
          </a:p>
          <a:p>
            <a:pPr>
              <a:buNone/>
            </a:pPr>
            <a:r>
              <a:rPr lang="en-US" sz="7200" dirty="0" smtClean="0">
                <a:latin typeface="Times New Roman" pitchFamily="18" charset="0"/>
                <a:cs typeface="Times New Roman" pitchFamily="18" charset="0"/>
              </a:rPr>
              <a:t>1. The hypothalamus in the brain, which detects the lower blood water content. </a:t>
            </a:r>
          </a:p>
          <a:p>
            <a:pPr>
              <a:buNone/>
            </a:pPr>
            <a:r>
              <a:rPr lang="en-US" sz="7200" dirty="0" smtClean="0">
                <a:latin typeface="Times New Roman" pitchFamily="18" charset="0"/>
                <a:cs typeface="Times New Roman" pitchFamily="18" charset="0"/>
              </a:rPr>
              <a:t>2. The pituitary gland at the base of the brain, which releases the hormone ADH. </a:t>
            </a:r>
          </a:p>
          <a:p>
            <a:pPr>
              <a:buNone/>
            </a:pPr>
            <a:r>
              <a:rPr lang="en-US" sz="7200" dirty="0" smtClean="0">
                <a:latin typeface="Times New Roman" pitchFamily="18" charset="0"/>
                <a:cs typeface="Times New Roman" pitchFamily="18" charset="0"/>
              </a:rPr>
              <a:t>3. The kidney, which reabsorbs the water. </a:t>
            </a:r>
          </a:p>
          <a:p>
            <a:endParaRPr lang="en-US" sz="7200" dirty="0" smtClean="0">
              <a:latin typeface="Times New Roman" pitchFamily="18" charset="0"/>
              <a:cs typeface="Times New Roman" pitchFamily="18" charset="0"/>
            </a:endParaRPr>
          </a:p>
          <a:p>
            <a:r>
              <a:rPr lang="en-US" sz="7200" dirty="0" smtClean="0">
                <a:latin typeface="Times New Roman" pitchFamily="18" charset="0"/>
                <a:cs typeface="Times New Roman" pitchFamily="18" charset="0"/>
              </a:rPr>
              <a:t>In order to get back to the normal level of water in the blood we absorb more water from the digestive system, feel thirsty, and so drink more.</a:t>
            </a:r>
          </a:p>
          <a:p>
            <a:endParaRPr lang="en-US" sz="7200" dirty="0" smtClean="0">
              <a:latin typeface="Times New Roman" pitchFamily="18" charset="0"/>
              <a:cs typeface="Times New Roman" pitchFamily="18" charset="0"/>
            </a:endParaRPr>
          </a:p>
          <a:p>
            <a:pPr>
              <a:buNone/>
            </a:pPr>
            <a:endParaRPr lang="en-US" sz="7200" dirty="0" smtClean="0">
              <a:latin typeface="Times New Roman" pitchFamily="18" charset="0"/>
              <a:cs typeface="Times New Roman" pitchFamily="18" charset="0"/>
            </a:endParaRPr>
          </a:p>
          <a:p>
            <a:pPr>
              <a:buNone/>
            </a:pPr>
            <a:endParaRPr lang="en-US" sz="7200" dirty="0" smtClean="0">
              <a:latin typeface="Times New Roman" pitchFamily="18" charset="0"/>
              <a:cs typeface="Times New Roman" pitchFamily="18" charset="0"/>
            </a:endParaRPr>
          </a:p>
          <a:p>
            <a:endParaRPr lang="en-US" sz="2000" dirty="0" smtClean="0"/>
          </a:p>
          <a:p>
            <a:endParaRPr lang="en-US" sz="2000" dirty="0" smtClean="0"/>
          </a:p>
          <a:p>
            <a:pPr>
              <a:buNone/>
            </a:pPr>
            <a:endParaRPr lang="en-US" dirty="0">
              <a:latin typeface="Bookman Old Style" pitchFamily="18" charset="0"/>
            </a:endParaRPr>
          </a:p>
        </p:txBody>
      </p:sp>
    </p:spTree>
  </p:cSld>
  <p:clrMapOvr>
    <a:masterClrMapping/>
  </p:clrMapOvr>
  <p:transition spd="slow">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Copyright S-cool"/>
          <p:cNvPicPr>
            <a:picLocks noChangeAspect="1" noChangeArrowheads="1"/>
          </p:cNvPicPr>
          <p:nvPr/>
        </p:nvPicPr>
        <p:blipFill>
          <a:blip r:embed="rId2"/>
          <a:srcRect/>
          <a:stretch>
            <a:fillRect/>
          </a:stretch>
        </p:blipFill>
        <p:spPr bwMode="auto">
          <a:xfrm>
            <a:off x="-1" y="3124200"/>
            <a:ext cx="4191001" cy="3733800"/>
          </a:xfrm>
          <a:prstGeom prst="rect">
            <a:avLst/>
          </a:prstGeom>
          <a:noFill/>
        </p:spPr>
      </p:pic>
      <p:sp>
        <p:nvSpPr>
          <p:cNvPr id="6" name="TextBox 5"/>
          <p:cNvSpPr txBox="1"/>
          <p:nvPr/>
        </p:nvSpPr>
        <p:spPr>
          <a:xfrm>
            <a:off x="5181600" y="1600200"/>
            <a:ext cx="3048000" cy="3970318"/>
          </a:xfrm>
          <a:prstGeom prst="rect">
            <a:avLst/>
          </a:prstGeom>
          <a:noFill/>
        </p:spPr>
        <p:txBody>
          <a:bodyPr wrap="square" rtlCol="0">
            <a:spAutoFit/>
          </a:bodyPr>
          <a:lstStyle/>
          <a:p>
            <a:pPr>
              <a:buFont typeface="Arial" pitchFamily="34" charset="0"/>
              <a:buChar char="•"/>
            </a:pPr>
            <a:r>
              <a:rPr lang="en-US" dirty="0" smtClean="0">
                <a:latin typeface="Times New Roman" pitchFamily="18" charset="0"/>
                <a:cs typeface="Times New Roman" pitchFamily="18" charset="0"/>
              </a:rPr>
              <a:t> Blood enters the kidney through the renal artery. </a:t>
            </a:r>
          </a:p>
          <a:p>
            <a:pPr>
              <a:buFont typeface="Arial" pitchFamily="34" charset="0"/>
              <a:buChar char="•"/>
            </a:pPr>
            <a:endParaRPr lang="en-US" dirty="0" smtClean="0">
              <a:latin typeface="Times New Roman" pitchFamily="18" charset="0"/>
              <a:cs typeface="Times New Roman" pitchFamily="18" charset="0"/>
            </a:endParaRPr>
          </a:p>
          <a:p>
            <a:pPr>
              <a:buFont typeface="Arial" pitchFamily="34" charset="0"/>
              <a:buChar char="•"/>
            </a:pPr>
            <a:r>
              <a:rPr lang="en-US" dirty="0" smtClean="0">
                <a:latin typeface="Times New Roman" pitchFamily="18" charset="0"/>
                <a:cs typeface="Times New Roman" pitchFamily="18" charset="0"/>
              </a:rPr>
              <a:t>It is filtered and the ‘clean’ blood leaves via the renal vein. </a:t>
            </a:r>
          </a:p>
          <a:p>
            <a:pPr>
              <a:buFont typeface="Arial" pitchFamily="34" charset="0"/>
              <a:buChar char="•"/>
            </a:pPr>
            <a:endParaRPr lang="en-US" dirty="0" smtClean="0">
              <a:latin typeface="Times New Roman" pitchFamily="18" charset="0"/>
              <a:cs typeface="Times New Roman" pitchFamily="18" charset="0"/>
            </a:endParaRPr>
          </a:p>
          <a:p>
            <a:pPr>
              <a:buFont typeface="Arial" pitchFamily="34" charset="0"/>
              <a:buChar char="•"/>
            </a:pPr>
            <a:r>
              <a:rPr lang="en-US" dirty="0" smtClean="0">
                <a:latin typeface="Times New Roman" pitchFamily="18" charset="0"/>
                <a:cs typeface="Times New Roman" pitchFamily="18" charset="0"/>
              </a:rPr>
              <a:t>Any waste material leaves through the ureter, then to the bladder and the world outside.</a:t>
            </a:r>
          </a:p>
          <a:p>
            <a:pPr>
              <a:buFont typeface="Arial" pitchFamily="34" charset="0"/>
              <a:buChar char="•"/>
            </a:pPr>
            <a:endParaRPr lang="en-US" dirty="0" smtClean="0">
              <a:latin typeface="Times New Roman" pitchFamily="18" charset="0"/>
              <a:cs typeface="Times New Roman" pitchFamily="18" charset="0"/>
            </a:endParaRPr>
          </a:p>
          <a:p>
            <a:pPr>
              <a:buFont typeface="Arial" pitchFamily="34" charset="0"/>
              <a:buChar char="•"/>
            </a:pPr>
            <a:r>
              <a:rPr lang="en-US" dirty="0" smtClean="0"/>
              <a:t>The dark red outer zone called the </a:t>
            </a:r>
            <a:r>
              <a:rPr lang="en-US" b="1" dirty="0" smtClean="0"/>
              <a:t>cortex</a:t>
            </a:r>
            <a:r>
              <a:rPr lang="en-US" dirty="0" smtClean="0"/>
              <a:t> and the lighter inner zone, the </a:t>
            </a:r>
            <a:r>
              <a:rPr lang="en-US" b="1" dirty="0" smtClean="0"/>
              <a:t>medulla</a:t>
            </a:r>
            <a:r>
              <a:rPr lang="en-US" dirty="0" smtClean="0"/>
              <a:t>.</a:t>
            </a:r>
            <a:endParaRPr lang="en-US" dirty="0"/>
          </a:p>
        </p:txBody>
      </p:sp>
      <p:sp>
        <p:nvSpPr>
          <p:cNvPr id="7" name="TextBox 6"/>
          <p:cNvSpPr txBox="1"/>
          <p:nvPr/>
        </p:nvSpPr>
        <p:spPr>
          <a:xfrm>
            <a:off x="4419600" y="533400"/>
            <a:ext cx="4724400" cy="533400"/>
          </a:xfrm>
          <a:prstGeom prst="rect">
            <a:avLst/>
          </a:prstGeom>
          <a:noFill/>
        </p:spPr>
        <p:txBody>
          <a:bodyPr wrap="square" rtlCol="0">
            <a:spAutoFit/>
          </a:bodyPr>
          <a:lstStyle/>
          <a:p>
            <a:pPr algn="ctr"/>
            <a:r>
              <a:rPr lang="en-US" sz="2800" dirty="0" smtClean="0">
                <a:solidFill>
                  <a:srgbClr val="FFC000"/>
                </a:solidFill>
              </a:rPr>
              <a:t>How does the kidney work? </a:t>
            </a:r>
            <a:endParaRPr lang="en-US" sz="2800" dirty="0">
              <a:solidFill>
                <a:srgbClr val="FFC000"/>
              </a:solidFill>
            </a:endParaRPr>
          </a:p>
        </p:txBody>
      </p:sp>
      <p:pic>
        <p:nvPicPr>
          <p:cNvPr id="29700" name="Picture 4" descr="Kidney anatomy"/>
          <p:cNvPicPr>
            <a:picLocks noChangeAspect="1" noChangeArrowheads="1"/>
          </p:cNvPicPr>
          <p:nvPr/>
        </p:nvPicPr>
        <p:blipFill>
          <a:blip r:embed="rId3"/>
          <a:srcRect/>
          <a:stretch>
            <a:fillRect/>
          </a:stretch>
        </p:blipFill>
        <p:spPr bwMode="auto">
          <a:xfrm>
            <a:off x="0" y="-1"/>
            <a:ext cx="4267200" cy="3160889"/>
          </a:xfrm>
          <a:prstGeom prst="rect">
            <a:avLst/>
          </a:prstGeom>
          <a:noFill/>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228600"/>
            <a:ext cx="7086600" cy="369332"/>
          </a:xfrm>
          <a:prstGeom prst="rect">
            <a:avLst/>
          </a:prstGeom>
        </p:spPr>
        <p:txBody>
          <a:bodyPr wrap="square">
            <a:spAutoFit/>
          </a:bodyPr>
          <a:lstStyle/>
          <a:p>
            <a:pPr>
              <a:buNone/>
            </a:pPr>
            <a:endParaRPr lang="en-US" b="1" dirty="0" smtClean="0">
              <a:solidFill>
                <a:srgbClr val="FFC000"/>
              </a:solidFill>
              <a:latin typeface="Times New Roman" pitchFamily="18" charset="0"/>
              <a:cs typeface="Times New Roman" pitchFamily="18" charset="0"/>
            </a:endParaRPr>
          </a:p>
        </p:txBody>
      </p:sp>
      <p:sp>
        <p:nvSpPr>
          <p:cNvPr id="6" name="TextBox 5"/>
          <p:cNvSpPr txBox="1"/>
          <p:nvPr/>
        </p:nvSpPr>
        <p:spPr>
          <a:xfrm>
            <a:off x="381000" y="365403"/>
            <a:ext cx="8001000" cy="6340197"/>
          </a:xfrm>
          <a:prstGeom prst="rect">
            <a:avLst/>
          </a:prstGeom>
          <a:noFill/>
        </p:spPr>
        <p:txBody>
          <a:bodyPr wrap="square" rtlCol="0">
            <a:spAutoFit/>
          </a:bodyPr>
          <a:lstStyle/>
          <a:p>
            <a:endParaRPr lang="en-US" sz="1600" i="1" dirty="0" smtClean="0"/>
          </a:p>
          <a:p>
            <a:pPr algn="ctr"/>
            <a:r>
              <a:rPr lang="en-US" sz="1600" i="1" dirty="0" smtClean="0">
                <a:solidFill>
                  <a:srgbClr val="FFC000"/>
                </a:solidFill>
              </a:rPr>
              <a:t> </a:t>
            </a:r>
          </a:p>
          <a:p>
            <a:pPr algn="ctr"/>
            <a:r>
              <a:rPr lang="en-US" sz="1600" i="1" dirty="0" smtClean="0">
                <a:solidFill>
                  <a:srgbClr val="FFC000"/>
                </a:solidFill>
              </a:rPr>
              <a:t>   </a:t>
            </a:r>
            <a:r>
              <a:rPr lang="en-US" sz="2400" i="1" dirty="0" smtClean="0">
                <a:solidFill>
                  <a:srgbClr val="FFC000"/>
                </a:solidFill>
              </a:rPr>
              <a:t>    Where there is too little water in the body the following sequence of events occur</a:t>
            </a:r>
            <a:r>
              <a:rPr lang="en-US" sz="2400" i="1" dirty="0" smtClean="0"/>
              <a:t>:</a:t>
            </a:r>
          </a:p>
          <a:p>
            <a:endParaRPr lang="en-US" sz="1600" i="1" dirty="0" smtClean="0"/>
          </a:p>
          <a:p>
            <a:r>
              <a:rPr lang="en-US" sz="1600" b="1" i="1" dirty="0" smtClean="0"/>
              <a:t>           Too little water in blood                           </a:t>
            </a:r>
          </a:p>
          <a:p>
            <a:endParaRPr lang="en-US" sz="1600" dirty="0" smtClean="0"/>
          </a:p>
          <a:p>
            <a:endParaRPr lang="en-US" sz="1600" dirty="0" smtClean="0"/>
          </a:p>
          <a:p>
            <a:r>
              <a:rPr lang="en-US" sz="1600" dirty="0" smtClean="0"/>
              <a:t>              Detected by hypohalamus</a:t>
            </a:r>
          </a:p>
          <a:p>
            <a:endParaRPr lang="en-US" sz="1600" dirty="0" smtClean="0"/>
          </a:p>
          <a:p>
            <a:endParaRPr lang="en-US" sz="1600" dirty="0" smtClean="0"/>
          </a:p>
          <a:p>
            <a:r>
              <a:rPr lang="en-US" sz="1600" dirty="0" smtClean="0"/>
              <a:t>               More ADH released into the blood by the pituitary gland </a:t>
            </a:r>
          </a:p>
          <a:p>
            <a:endParaRPr lang="en-US" sz="1600" dirty="0" smtClean="0"/>
          </a:p>
          <a:p>
            <a:endParaRPr lang="en-US" sz="1600" dirty="0" smtClean="0"/>
          </a:p>
          <a:p>
            <a:r>
              <a:rPr lang="en-US" sz="1600" dirty="0" smtClean="0"/>
              <a:t>                Kidney reabsorbs more water</a:t>
            </a:r>
          </a:p>
          <a:p>
            <a:endParaRPr lang="en-US" sz="1600" dirty="0" smtClean="0"/>
          </a:p>
          <a:p>
            <a:endParaRPr lang="en-US" sz="1600" dirty="0" smtClean="0"/>
          </a:p>
          <a:p>
            <a:r>
              <a:rPr lang="en-US" sz="1600" dirty="0" smtClean="0"/>
              <a:t>                 Less urine is produced </a:t>
            </a:r>
          </a:p>
          <a:p>
            <a:endParaRPr lang="en-US" sz="1600" dirty="0" smtClean="0"/>
          </a:p>
          <a:p>
            <a:endParaRPr lang="en-US" sz="1600" dirty="0" smtClean="0"/>
          </a:p>
          <a:p>
            <a:r>
              <a:rPr lang="en-US" sz="1600" dirty="0" smtClean="0"/>
              <a:t>                 Blood water level not reduced further</a:t>
            </a:r>
          </a:p>
          <a:p>
            <a:r>
              <a:rPr lang="en-US" dirty="0" smtClean="0"/>
              <a:t> </a:t>
            </a:r>
          </a:p>
          <a:p>
            <a:endParaRPr lang="en-US" dirty="0" smtClean="0"/>
          </a:p>
          <a:p>
            <a:r>
              <a:rPr lang="en-US" dirty="0" smtClean="0"/>
              <a:t> </a:t>
            </a:r>
            <a:endParaRPr lang="en-US" dirty="0"/>
          </a:p>
        </p:txBody>
      </p:sp>
      <p:cxnSp>
        <p:nvCxnSpPr>
          <p:cNvPr id="10" name="Straight Arrow Connector 9"/>
          <p:cNvCxnSpPr/>
          <p:nvPr/>
        </p:nvCxnSpPr>
        <p:spPr>
          <a:xfrm rot="5400000">
            <a:off x="2439194" y="2361406"/>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5400000">
            <a:off x="1448594" y="3123406"/>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2705894" y="3847306"/>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a:off x="1486694" y="4533106"/>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5400000">
            <a:off x="2401094" y="5295106"/>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diamon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3505200" y="3048000"/>
            <a:ext cx="2117725" cy="650875"/>
          </a:xfrm>
          <a:prstGeom prst="rect">
            <a:avLst/>
          </a:prstGeom>
          <a:solidFill>
            <a:srgbClr val="FFFF00"/>
          </a:solidFill>
          <a:ln w="9525">
            <a:solidFill>
              <a:schemeClr val="tx1"/>
            </a:solidFill>
            <a:miter lim="800000"/>
            <a:headEnd/>
            <a:tailEnd/>
          </a:ln>
        </p:spPr>
        <p:txBody>
          <a:bodyPr wrap="none">
            <a:spAutoFit/>
          </a:bodyPr>
          <a:lstStyle/>
          <a:p>
            <a:r>
              <a:rPr lang="en-GB" b="1">
                <a:solidFill>
                  <a:schemeClr val="bg1"/>
                </a:solidFill>
                <a:latin typeface="Times New Roman" pitchFamily="18" charset="0"/>
              </a:rPr>
              <a:t>Water content </a:t>
            </a:r>
          </a:p>
          <a:p>
            <a:r>
              <a:rPr lang="en-GB" b="1">
                <a:solidFill>
                  <a:schemeClr val="bg1"/>
                </a:solidFill>
                <a:latin typeface="Times New Roman" pitchFamily="18" charset="0"/>
              </a:rPr>
              <a:t>of the blood normal</a:t>
            </a:r>
          </a:p>
        </p:txBody>
      </p:sp>
      <p:sp>
        <p:nvSpPr>
          <p:cNvPr id="23555" name="Rectangle 3"/>
          <p:cNvSpPr>
            <a:spLocks noChangeArrowheads="1"/>
          </p:cNvSpPr>
          <p:nvPr/>
        </p:nvSpPr>
        <p:spPr bwMode="auto">
          <a:xfrm>
            <a:off x="5486400" y="381000"/>
            <a:ext cx="1981200" cy="650875"/>
          </a:xfrm>
          <a:prstGeom prst="rect">
            <a:avLst/>
          </a:prstGeom>
          <a:noFill/>
          <a:ln w="9525">
            <a:solidFill>
              <a:schemeClr val="tx1"/>
            </a:solidFill>
            <a:miter lim="800000"/>
            <a:headEnd/>
            <a:tailEnd/>
          </a:ln>
        </p:spPr>
        <p:txBody>
          <a:bodyPr>
            <a:spAutoFit/>
          </a:bodyPr>
          <a:lstStyle/>
          <a:p>
            <a:pPr>
              <a:spcBef>
                <a:spcPct val="50000"/>
              </a:spcBef>
            </a:pPr>
            <a:r>
              <a:rPr lang="en-GB">
                <a:latin typeface="Times New Roman" pitchFamily="18" charset="0"/>
              </a:rPr>
              <a:t>Water content of the blood </a:t>
            </a:r>
            <a:r>
              <a:rPr lang="en-GB" b="1">
                <a:solidFill>
                  <a:srgbClr val="FF0000"/>
                </a:solidFill>
                <a:latin typeface="Times New Roman" pitchFamily="18" charset="0"/>
              </a:rPr>
              <a:t>HIGH</a:t>
            </a:r>
          </a:p>
        </p:txBody>
      </p:sp>
      <p:sp>
        <p:nvSpPr>
          <p:cNvPr id="23556" name="Rectangle 4"/>
          <p:cNvSpPr>
            <a:spLocks noChangeArrowheads="1"/>
          </p:cNvSpPr>
          <p:nvPr/>
        </p:nvSpPr>
        <p:spPr bwMode="auto">
          <a:xfrm>
            <a:off x="1371600" y="457200"/>
            <a:ext cx="1905000" cy="650875"/>
          </a:xfrm>
          <a:prstGeom prst="rect">
            <a:avLst/>
          </a:prstGeom>
          <a:solidFill>
            <a:schemeClr val="bg1">
              <a:lumMod val="50000"/>
            </a:schemeClr>
          </a:solidFill>
          <a:ln w="9525">
            <a:solidFill>
              <a:schemeClr val="tx1"/>
            </a:solidFill>
            <a:miter lim="800000"/>
            <a:headEnd/>
            <a:tailEnd/>
          </a:ln>
          <a:effectLst/>
        </p:spPr>
        <p:txBody>
          <a:bodyPr>
            <a:spAutoFit/>
          </a:bodyPr>
          <a:lstStyle/>
          <a:p>
            <a:pPr eaLnBrk="0" hangingPunct="0">
              <a:defRPr/>
            </a:pPr>
            <a:r>
              <a:rPr lang="en-GB" dirty="0">
                <a:latin typeface="Times New Roman" pitchFamily="18" charset="0"/>
              </a:rPr>
              <a:t>Water content of </a:t>
            </a:r>
          </a:p>
          <a:p>
            <a:pPr eaLnBrk="0" hangingPunct="0">
              <a:defRPr/>
            </a:pPr>
            <a:r>
              <a:rPr lang="en-GB" dirty="0">
                <a:latin typeface="Times New Roman" pitchFamily="18" charset="0"/>
              </a:rPr>
              <a:t> the blood</a:t>
            </a:r>
            <a:r>
              <a:rPr lang="en-GB" b="1" dirty="0">
                <a:solidFill>
                  <a:srgbClr val="0099FF"/>
                </a:solidFill>
                <a:latin typeface="Times New Roman" pitchFamily="18" charset="0"/>
              </a:rPr>
              <a:t> LOW</a:t>
            </a:r>
          </a:p>
        </p:txBody>
      </p:sp>
      <p:cxnSp>
        <p:nvCxnSpPr>
          <p:cNvPr id="23558" name="AutoShape 6"/>
          <p:cNvCxnSpPr>
            <a:cxnSpLocks noChangeShapeType="1"/>
            <a:stCxn id="17410" idx="0"/>
            <a:endCxn id="23555" idx="1"/>
          </p:cNvCxnSpPr>
          <p:nvPr/>
        </p:nvCxnSpPr>
        <p:spPr bwMode="auto">
          <a:xfrm rot="-5400000">
            <a:off x="3854451" y="1416050"/>
            <a:ext cx="2341562" cy="922337"/>
          </a:xfrm>
          <a:prstGeom prst="curvedConnector2">
            <a:avLst/>
          </a:prstGeom>
          <a:noFill/>
          <a:ln w="28575">
            <a:solidFill>
              <a:schemeClr val="tx1"/>
            </a:solidFill>
            <a:round/>
            <a:headEnd/>
            <a:tailEnd type="triangle" w="med" len="med"/>
          </a:ln>
        </p:spPr>
      </p:cxnSp>
      <p:sp>
        <p:nvSpPr>
          <p:cNvPr id="23559" name="Text Box 7"/>
          <p:cNvSpPr txBox="1">
            <a:spLocks noChangeArrowheads="1"/>
          </p:cNvSpPr>
          <p:nvPr/>
        </p:nvSpPr>
        <p:spPr bwMode="auto">
          <a:xfrm>
            <a:off x="4572000" y="1295400"/>
            <a:ext cx="3276600" cy="336550"/>
          </a:xfrm>
          <a:prstGeom prst="rect">
            <a:avLst/>
          </a:prstGeom>
          <a:solidFill>
            <a:schemeClr val="bg1"/>
          </a:solidFill>
          <a:ln w="9525">
            <a:noFill/>
            <a:miter lim="800000"/>
            <a:headEnd/>
            <a:tailEnd/>
          </a:ln>
        </p:spPr>
        <p:txBody>
          <a:bodyPr>
            <a:spAutoFit/>
          </a:bodyPr>
          <a:lstStyle/>
          <a:p>
            <a:r>
              <a:rPr lang="en-GB" sz="1600" b="1">
                <a:latin typeface="Times New Roman" pitchFamily="18" charset="0"/>
              </a:rPr>
              <a:t>Too much water drunk</a:t>
            </a:r>
          </a:p>
        </p:txBody>
      </p:sp>
      <p:cxnSp>
        <p:nvCxnSpPr>
          <p:cNvPr id="23560" name="AutoShape 8"/>
          <p:cNvCxnSpPr>
            <a:cxnSpLocks noChangeShapeType="1"/>
            <a:stCxn id="17410" idx="0"/>
            <a:endCxn id="23556" idx="3"/>
          </p:cNvCxnSpPr>
          <p:nvPr/>
        </p:nvCxnSpPr>
        <p:spPr bwMode="auto">
          <a:xfrm rot="5400000" flipH="1">
            <a:off x="2787651" y="1271587"/>
            <a:ext cx="2265362" cy="1287463"/>
          </a:xfrm>
          <a:prstGeom prst="curvedConnector2">
            <a:avLst/>
          </a:prstGeom>
          <a:noFill/>
          <a:ln w="28575">
            <a:solidFill>
              <a:schemeClr val="tx1"/>
            </a:solidFill>
            <a:round/>
            <a:headEnd/>
            <a:tailEnd type="triangle" w="med" len="med"/>
          </a:ln>
        </p:spPr>
      </p:cxnSp>
      <p:sp>
        <p:nvSpPr>
          <p:cNvPr id="23561" name="Text Box 9"/>
          <p:cNvSpPr txBox="1">
            <a:spLocks noChangeArrowheads="1"/>
          </p:cNvSpPr>
          <p:nvPr/>
        </p:nvSpPr>
        <p:spPr bwMode="auto">
          <a:xfrm>
            <a:off x="3124200" y="1676400"/>
            <a:ext cx="1416050" cy="581025"/>
          </a:xfrm>
          <a:prstGeom prst="rect">
            <a:avLst/>
          </a:prstGeom>
          <a:solidFill>
            <a:schemeClr val="bg1"/>
          </a:solidFill>
          <a:ln w="9525">
            <a:noFill/>
            <a:miter lim="800000"/>
            <a:headEnd/>
            <a:tailEnd/>
          </a:ln>
        </p:spPr>
        <p:txBody>
          <a:bodyPr wrap="none">
            <a:spAutoFit/>
          </a:bodyPr>
          <a:lstStyle/>
          <a:p>
            <a:r>
              <a:rPr lang="en-GB" sz="1600" b="1">
                <a:latin typeface="Times New Roman" pitchFamily="18" charset="0"/>
              </a:rPr>
              <a:t>Too much salt</a:t>
            </a:r>
          </a:p>
          <a:p>
            <a:r>
              <a:rPr lang="en-GB" sz="1600" b="1">
                <a:latin typeface="Times New Roman" pitchFamily="18" charset="0"/>
              </a:rPr>
              <a:t> or sweating</a:t>
            </a:r>
          </a:p>
        </p:txBody>
      </p:sp>
      <p:sp>
        <p:nvSpPr>
          <p:cNvPr id="23562" name="Text Box 10"/>
          <p:cNvSpPr txBox="1">
            <a:spLocks noChangeArrowheads="1"/>
          </p:cNvSpPr>
          <p:nvPr/>
        </p:nvSpPr>
        <p:spPr bwMode="auto">
          <a:xfrm>
            <a:off x="0" y="2743200"/>
            <a:ext cx="1295400" cy="928688"/>
          </a:xfrm>
          <a:prstGeom prst="rect">
            <a:avLst/>
          </a:prstGeom>
          <a:solidFill>
            <a:schemeClr val="bg1">
              <a:lumMod val="50000"/>
            </a:schemeClr>
          </a:solidFill>
          <a:ln w="12700">
            <a:solidFill>
              <a:schemeClr val="tx1"/>
            </a:solidFill>
            <a:miter lim="800000"/>
            <a:headEnd/>
            <a:tailEnd/>
          </a:ln>
          <a:effectLst/>
        </p:spPr>
        <p:txBody>
          <a:bodyPr>
            <a:spAutoFit/>
          </a:bodyPr>
          <a:lstStyle/>
          <a:p>
            <a:pPr>
              <a:defRPr/>
            </a:pPr>
            <a:r>
              <a:rPr lang="en-GB" dirty="0">
                <a:latin typeface="Times New Roman" pitchFamily="18" charset="0"/>
              </a:rPr>
              <a:t>Brain produces</a:t>
            </a:r>
          </a:p>
          <a:p>
            <a:pPr>
              <a:defRPr/>
            </a:pPr>
            <a:r>
              <a:rPr lang="en-GB" b="1" dirty="0">
                <a:solidFill>
                  <a:srgbClr val="0099FF"/>
                </a:solidFill>
                <a:latin typeface="Times New Roman" pitchFamily="18" charset="0"/>
              </a:rPr>
              <a:t>More</a:t>
            </a:r>
            <a:r>
              <a:rPr lang="en-GB" dirty="0">
                <a:latin typeface="Times New Roman" pitchFamily="18" charset="0"/>
              </a:rPr>
              <a:t> ADH</a:t>
            </a:r>
          </a:p>
        </p:txBody>
      </p:sp>
      <p:cxnSp>
        <p:nvCxnSpPr>
          <p:cNvPr id="23563" name="AutoShape 11"/>
          <p:cNvCxnSpPr>
            <a:cxnSpLocks noChangeShapeType="1"/>
            <a:stCxn id="23556" idx="1"/>
            <a:endCxn id="23562" idx="0"/>
          </p:cNvCxnSpPr>
          <p:nvPr/>
        </p:nvCxnSpPr>
        <p:spPr bwMode="auto">
          <a:xfrm rot="10800000" flipV="1">
            <a:off x="647700" y="782638"/>
            <a:ext cx="723900" cy="1960562"/>
          </a:xfrm>
          <a:prstGeom prst="curvedConnector2">
            <a:avLst/>
          </a:prstGeom>
          <a:noFill/>
          <a:ln w="28575">
            <a:solidFill>
              <a:schemeClr val="tx1"/>
            </a:solidFill>
            <a:round/>
            <a:headEnd/>
            <a:tailEnd type="triangle" w="med" len="med"/>
          </a:ln>
        </p:spPr>
      </p:cxnSp>
      <p:sp>
        <p:nvSpPr>
          <p:cNvPr id="23564" name="Text Box 12"/>
          <p:cNvSpPr txBox="1">
            <a:spLocks noChangeArrowheads="1"/>
          </p:cNvSpPr>
          <p:nvPr/>
        </p:nvSpPr>
        <p:spPr bwMode="auto">
          <a:xfrm>
            <a:off x="1676400" y="5334000"/>
            <a:ext cx="1358900" cy="654050"/>
          </a:xfrm>
          <a:prstGeom prst="rect">
            <a:avLst/>
          </a:prstGeom>
          <a:noFill/>
          <a:ln w="12700">
            <a:solidFill>
              <a:schemeClr val="tx1"/>
            </a:solidFill>
            <a:miter lim="800000"/>
            <a:headEnd/>
            <a:tailEnd/>
          </a:ln>
        </p:spPr>
        <p:txBody>
          <a:bodyPr wrap="none">
            <a:spAutoFit/>
          </a:bodyPr>
          <a:lstStyle/>
          <a:p>
            <a:r>
              <a:rPr lang="en-GB">
                <a:latin typeface="Times New Roman" pitchFamily="18" charset="0"/>
              </a:rPr>
              <a:t>Urine output</a:t>
            </a:r>
          </a:p>
          <a:p>
            <a:r>
              <a:rPr lang="en-GB">
                <a:latin typeface="Times New Roman" pitchFamily="18" charset="0"/>
              </a:rPr>
              <a:t>     </a:t>
            </a:r>
            <a:r>
              <a:rPr lang="en-GB" b="1">
                <a:solidFill>
                  <a:srgbClr val="0099FF"/>
                </a:solidFill>
                <a:latin typeface="Times New Roman" pitchFamily="18" charset="0"/>
              </a:rPr>
              <a:t>LOW</a:t>
            </a:r>
          </a:p>
        </p:txBody>
      </p:sp>
      <p:cxnSp>
        <p:nvCxnSpPr>
          <p:cNvPr id="23565" name="AutoShape 13"/>
          <p:cNvCxnSpPr>
            <a:cxnSpLocks noChangeShapeType="1"/>
            <a:stCxn id="23562" idx="2"/>
            <a:endCxn id="23564" idx="1"/>
          </p:cNvCxnSpPr>
          <p:nvPr/>
        </p:nvCxnSpPr>
        <p:spPr bwMode="auto">
          <a:xfrm rot="16200000" flipH="1">
            <a:off x="167481" y="4152107"/>
            <a:ext cx="1989137" cy="1028700"/>
          </a:xfrm>
          <a:prstGeom prst="curvedConnector2">
            <a:avLst/>
          </a:prstGeom>
          <a:noFill/>
          <a:ln w="28575">
            <a:solidFill>
              <a:schemeClr val="tx1"/>
            </a:solidFill>
            <a:round/>
            <a:headEnd/>
            <a:tailEnd type="triangle" w="med" len="med"/>
          </a:ln>
        </p:spPr>
      </p:cxnSp>
      <p:cxnSp>
        <p:nvCxnSpPr>
          <p:cNvPr id="23566" name="AutoShape 14"/>
          <p:cNvCxnSpPr>
            <a:cxnSpLocks noChangeShapeType="1"/>
            <a:stCxn id="23564" idx="3"/>
            <a:endCxn id="17410" idx="2"/>
          </p:cNvCxnSpPr>
          <p:nvPr/>
        </p:nvCxnSpPr>
        <p:spPr bwMode="auto">
          <a:xfrm flipV="1">
            <a:off x="3035300" y="3698875"/>
            <a:ext cx="1528763" cy="1962150"/>
          </a:xfrm>
          <a:prstGeom prst="curvedConnector2">
            <a:avLst/>
          </a:prstGeom>
          <a:noFill/>
          <a:ln w="28575">
            <a:solidFill>
              <a:schemeClr val="tx1"/>
            </a:solidFill>
            <a:round/>
            <a:headEnd/>
            <a:tailEnd type="triangle" w="med" len="med"/>
          </a:ln>
        </p:spPr>
      </p:cxnSp>
      <p:sp>
        <p:nvSpPr>
          <p:cNvPr id="23567" name="Text Box 15"/>
          <p:cNvSpPr txBox="1">
            <a:spLocks noChangeArrowheads="1"/>
          </p:cNvSpPr>
          <p:nvPr/>
        </p:nvSpPr>
        <p:spPr bwMode="auto">
          <a:xfrm>
            <a:off x="7816850" y="2895600"/>
            <a:ext cx="1327150" cy="925513"/>
          </a:xfrm>
          <a:prstGeom prst="rect">
            <a:avLst/>
          </a:prstGeom>
          <a:noFill/>
          <a:ln w="9525">
            <a:solidFill>
              <a:schemeClr val="tx1"/>
            </a:solidFill>
            <a:miter lim="800000"/>
            <a:headEnd/>
            <a:tailEnd/>
          </a:ln>
        </p:spPr>
        <p:txBody>
          <a:bodyPr>
            <a:spAutoFit/>
          </a:bodyPr>
          <a:lstStyle/>
          <a:p>
            <a:r>
              <a:rPr lang="en-GB">
                <a:latin typeface="Times New Roman" pitchFamily="18" charset="0"/>
              </a:rPr>
              <a:t>Brain produces </a:t>
            </a:r>
          </a:p>
          <a:p>
            <a:r>
              <a:rPr lang="en-GB" b="1">
                <a:solidFill>
                  <a:srgbClr val="FF0000"/>
                </a:solidFill>
                <a:latin typeface="Times New Roman" pitchFamily="18" charset="0"/>
              </a:rPr>
              <a:t>Less</a:t>
            </a:r>
            <a:r>
              <a:rPr lang="en-GB">
                <a:latin typeface="Times New Roman" pitchFamily="18" charset="0"/>
              </a:rPr>
              <a:t> ADH</a:t>
            </a:r>
          </a:p>
        </p:txBody>
      </p:sp>
      <p:sp>
        <p:nvSpPr>
          <p:cNvPr id="23568" name="Text Box 16"/>
          <p:cNvSpPr txBox="1">
            <a:spLocks noChangeArrowheads="1"/>
          </p:cNvSpPr>
          <p:nvPr/>
        </p:nvSpPr>
        <p:spPr bwMode="auto">
          <a:xfrm>
            <a:off x="5867400" y="5257800"/>
            <a:ext cx="1355725" cy="650875"/>
          </a:xfrm>
          <a:prstGeom prst="rect">
            <a:avLst/>
          </a:prstGeom>
          <a:noFill/>
          <a:ln w="9525">
            <a:solidFill>
              <a:schemeClr val="tx1"/>
            </a:solidFill>
            <a:miter lim="800000"/>
            <a:headEnd/>
            <a:tailEnd/>
          </a:ln>
        </p:spPr>
        <p:txBody>
          <a:bodyPr wrap="none">
            <a:spAutoFit/>
          </a:bodyPr>
          <a:lstStyle/>
          <a:p>
            <a:r>
              <a:rPr lang="en-GB">
                <a:latin typeface="Times New Roman" pitchFamily="18" charset="0"/>
              </a:rPr>
              <a:t>Urine output</a:t>
            </a:r>
          </a:p>
          <a:p>
            <a:r>
              <a:rPr lang="en-GB">
                <a:latin typeface="Times New Roman" pitchFamily="18" charset="0"/>
              </a:rPr>
              <a:t>     </a:t>
            </a:r>
            <a:r>
              <a:rPr lang="en-GB" b="1">
                <a:solidFill>
                  <a:srgbClr val="FF0000"/>
                </a:solidFill>
                <a:latin typeface="Times New Roman" pitchFamily="18" charset="0"/>
              </a:rPr>
              <a:t>HIGH</a:t>
            </a:r>
          </a:p>
        </p:txBody>
      </p:sp>
      <p:cxnSp>
        <p:nvCxnSpPr>
          <p:cNvPr id="23569" name="AutoShape 17"/>
          <p:cNvCxnSpPr>
            <a:cxnSpLocks noChangeShapeType="1"/>
            <a:stCxn id="23555" idx="3"/>
            <a:endCxn id="23567" idx="0"/>
          </p:cNvCxnSpPr>
          <p:nvPr/>
        </p:nvCxnSpPr>
        <p:spPr bwMode="auto">
          <a:xfrm>
            <a:off x="7467600" y="706438"/>
            <a:ext cx="1012825" cy="2189162"/>
          </a:xfrm>
          <a:prstGeom prst="curvedConnector2">
            <a:avLst/>
          </a:prstGeom>
          <a:noFill/>
          <a:ln w="28575">
            <a:solidFill>
              <a:schemeClr val="tx1"/>
            </a:solidFill>
            <a:round/>
            <a:headEnd/>
            <a:tailEnd type="triangle" w="med" len="med"/>
          </a:ln>
        </p:spPr>
      </p:cxnSp>
      <p:cxnSp>
        <p:nvCxnSpPr>
          <p:cNvPr id="23570" name="AutoShape 18"/>
          <p:cNvCxnSpPr>
            <a:cxnSpLocks noChangeShapeType="1"/>
            <a:stCxn id="23567" idx="2"/>
            <a:endCxn id="23568" idx="3"/>
          </p:cNvCxnSpPr>
          <p:nvPr/>
        </p:nvCxnSpPr>
        <p:spPr bwMode="auto">
          <a:xfrm rot="5400000">
            <a:off x="6970712" y="4073526"/>
            <a:ext cx="1762125" cy="1257300"/>
          </a:xfrm>
          <a:prstGeom prst="curvedConnector2">
            <a:avLst/>
          </a:prstGeom>
          <a:noFill/>
          <a:ln w="28575">
            <a:solidFill>
              <a:schemeClr val="tx1"/>
            </a:solidFill>
            <a:round/>
            <a:headEnd/>
            <a:tailEnd type="triangle" w="med" len="med"/>
          </a:ln>
        </p:spPr>
      </p:cxnSp>
      <p:cxnSp>
        <p:nvCxnSpPr>
          <p:cNvPr id="23571" name="AutoShape 19"/>
          <p:cNvCxnSpPr>
            <a:cxnSpLocks noChangeShapeType="1"/>
            <a:stCxn id="23568" idx="1"/>
            <a:endCxn id="17410" idx="2"/>
          </p:cNvCxnSpPr>
          <p:nvPr/>
        </p:nvCxnSpPr>
        <p:spPr bwMode="auto">
          <a:xfrm rot="10800000">
            <a:off x="4564063" y="3698875"/>
            <a:ext cx="1303337" cy="1884363"/>
          </a:xfrm>
          <a:prstGeom prst="curvedConnector2">
            <a:avLst/>
          </a:prstGeom>
          <a:noFill/>
          <a:ln w="28575">
            <a:solidFill>
              <a:schemeClr val="tx1"/>
            </a:solidFill>
            <a:round/>
            <a:headEnd/>
            <a:tailEnd type="triangle" w="med" len="med"/>
          </a:ln>
        </p:spPr>
      </p:cxnSp>
      <p:sp>
        <p:nvSpPr>
          <p:cNvPr id="23572" name="Text Box 20"/>
          <p:cNvSpPr txBox="1">
            <a:spLocks noChangeArrowheads="1"/>
          </p:cNvSpPr>
          <p:nvPr/>
        </p:nvSpPr>
        <p:spPr bwMode="auto">
          <a:xfrm>
            <a:off x="212725" y="4252913"/>
            <a:ext cx="2070100" cy="581025"/>
          </a:xfrm>
          <a:prstGeom prst="rect">
            <a:avLst/>
          </a:prstGeom>
          <a:solidFill>
            <a:schemeClr val="bg1"/>
          </a:solidFill>
          <a:ln w="9525">
            <a:noFill/>
            <a:miter lim="800000"/>
            <a:headEnd/>
            <a:tailEnd/>
          </a:ln>
        </p:spPr>
        <p:txBody>
          <a:bodyPr wrap="none">
            <a:spAutoFit/>
          </a:bodyPr>
          <a:lstStyle/>
          <a:p>
            <a:r>
              <a:rPr lang="en-GB" sz="1600" b="1">
                <a:latin typeface="Times New Roman" pitchFamily="18" charset="0"/>
              </a:rPr>
              <a:t>High volume of water</a:t>
            </a:r>
          </a:p>
          <a:p>
            <a:r>
              <a:rPr lang="en-GB" sz="1600" b="1">
                <a:latin typeface="Times New Roman" pitchFamily="18" charset="0"/>
              </a:rPr>
              <a:t>reabsorbed by kidney</a:t>
            </a:r>
          </a:p>
        </p:txBody>
      </p:sp>
      <p:sp>
        <p:nvSpPr>
          <p:cNvPr id="23573" name="Text Box 21"/>
          <p:cNvSpPr txBox="1">
            <a:spLocks noChangeArrowheads="1"/>
          </p:cNvSpPr>
          <p:nvPr/>
        </p:nvSpPr>
        <p:spPr bwMode="auto">
          <a:xfrm>
            <a:off x="6858000" y="4191000"/>
            <a:ext cx="2070100" cy="581025"/>
          </a:xfrm>
          <a:prstGeom prst="rect">
            <a:avLst/>
          </a:prstGeom>
          <a:solidFill>
            <a:schemeClr val="bg1"/>
          </a:solidFill>
          <a:ln w="9525">
            <a:noFill/>
            <a:miter lim="800000"/>
            <a:headEnd/>
            <a:tailEnd/>
          </a:ln>
        </p:spPr>
        <p:txBody>
          <a:bodyPr wrap="none">
            <a:spAutoFit/>
          </a:bodyPr>
          <a:lstStyle/>
          <a:p>
            <a:r>
              <a:rPr lang="en-GB" sz="1600" b="1">
                <a:latin typeface="Times New Roman" pitchFamily="18" charset="0"/>
              </a:rPr>
              <a:t>Low volume of water</a:t>
            </a:r>
          </a:p>
          <a:p>
            <a:r>
              <a:rPr lang="en-GB" sz="1600" b="1">
                <a:latin typeface="Times New Roman" pitchFamily="18" charset="0"/>
              </a:rPr>
              <a:t>reabsorbed by kidney</a:t>
            </a:r>
            <a:endParaRPr lang="en-GB" sz="2400">
              <a:latin typeface="Times New Roman" pitchFamily="18" charset="0"/>
            </a:endParaRPr>
          </a:p>
        </p:txBody>
      </p:sp>
      <p:sp>
        <p:nvSpPr>
          <p:cNvPr id="23574" name="Text Box 22"/>
          <p:cNvSpPr txBox="1">
            <a:spLocks noChangeArrowheads="1"/>
          </p:cNvSpPr>
          <p:nvPr/>
        </p:nvSpPr>
        <p:spPr bwMode="auto">
          <a:xfrm>
            <a:off x="1447800" y="6019800"/>
            <a:ext cx="1952625" cy="581025"/>
          </a:xfrm>
          <a:prstGeom prst="rect">
            <a:avLst/>
          </a:prstGeom>
          <a:noFill/>
          <a:ln w="9525">
            <a:noFill/>
            <a:miter lim="800000"/>
            <a:headEnd/>
            <a:tailEnd/>
          </a:ln>
        </p:spPr>
        <p:txBody>
          <a:bodyPr wrap="none">
            <a:spAutoFit/>
          </a:bodyPr>
          <a:lstStyle/>
          <a:p>
            <a:r>
              <a:rPr lang="en-GB" sz="1600" b="1">
                <a:latin typeface="Times New Roman" pitchFamily="18" charset="0"/>
              </a:rPr>
              <a:t>(small volume of </a:t>
            </a:r>
          </a:p>
          <a:p>
            <a:r>
              <a:rPr lang="en-GB" sz="1600" b="1">
                <a:latin typeface="Times New Roman" pitchFamily="18" charset="0"/>
              </a:rPr>
              <a:t>Concentrated urine)</a:t>
            </a:r>
          </a:p>
        </p:txBody>
      </p:sp>
      <p:sp>
        <p:nvSpPr>
          <p:cNvPr id="23575" name="Text Box 23"/>
          <p:cNvSpPr txBox="1">
            <a:spLocks noChangeArrowheads="1"/>
          </p:cNvSpPr>
          <p:nvPr/>
        </p:nvSpPr>
        <p:spPr bwMode="auto">
          <a:xfrm>
            <a:off x="5715000" y="6019800"/>
            <a:ext cx="1649413" cy="581025"/>
          </a:xfrm>
          <a:prstGeom prst="rect">
            <a:avLst/>
          </a:prstGeom>
          <a:noFill/>
          <a:ln w="9525">
            <a:noFill/>
            <a:miter lim="800000"/>
            <a:headEnd/>
            <a:tailEnd/>
          </a:ln>
        </p:spPr>
        <p:txBody>
          <a:bodyPr wrap="none">
            <a:spAutoFit/>
          </a:bodyPr>
          <a:lstStyle/>
          <a:p>
            <a:r>
              <a:rPr lang="en-GB" sz="1600" b="1">
                <a:latin typeface="Times New Roman" pitchFamily="18" charset="0"/>
              </a:rPr>
              <a:t>(large volume of </a:t>
            </a:r>
          </a:p>
          <a:p>
            <a:r>
              <a:rPr lang="en-GB" sz="1600" b="1">
                <a:latin typeface="Times New Roman" pitchFamily="18" charset="0"/>
              </a:rPr>
              <a:t>dilute urine)</a:t>
            </a:r>
          </a:p>
        </p:txBody>
      </p:sp>
      <p:pic>
        <p:nvPicPr>
          <p:cNvPr id="23576" name="Picture 24" descr="http://www.cogneuro.ox.ac.uk/images/brain.gif"/>
          <p:cNvPicPr>
            <a:picLocks noChangeAspect="1" noChangeArrowheads="1"/>
          </p:cNvPicPr>
          <p:nvPr/>
        </p:nvPicPr>
        <p:blipFill>
          <a:blip r:embed="rId3" r:link="rId4"/>
          <a:srcRect/>
          <a:stretch>
            <a:fillRect/>
          </a:stretch>
        </p:blipFill>
        <p:spPr bwMode="auto">
          <a:xfrm>
            <a:off x="0" y="1447800"/>
            <a:ext cx="1419225" cy="990600"/>
          </a:xfrm>
          <a:prstGeom prst="rect">
            <a:avLst/>
          </a:prstGeom>
          <a:noFill/>
          <a:ln w="9525">
            <a:noFill/>
            <a:miter lim="800000"/>
            <a:headEnd/>
            <a:tailEnd/>
          </a:ln>
        </p:spPr>
      </p:pic>
      <p:pic>
        <p:nvPicPr>
          <p:cNvPr id="23577" name="Picture 25" descr="http://www.cogneuro.ox.ac.uk/images/brain.gif"/>
          <p:cNvPicPr>
            <a:picLocks noChangeAspect="1" noChangeArrowheads="1"/>
          </p:cNvPicPr>
          <p:nvPr/>
        </p:nvPicPr>
        <p:blipFill>
          <a:blip r:embed="rId3" r:link="rId4"/>
          <a:srcRect/>
          <a:stretch>
            <a:fillRect/>
          </a:stretch>
        </p:blipFill>
        <p:spPr bwMode="auto">
          <a:xfrm>
            <a:off x="7724775" y="1600200"/>
            <a:ext cx="1419225" cy="990600"/>
          </a:xfrm>
          <a:prstGeom prst="rect">
            <a:avLst/>
          </a:prstGeom>
          <a:noFill/>
          <a:ln w="9525">
            <a:noFill/>
            <a:miter lim="800000"/>
            <a:headEnd/>
            <a:tailEnd/>
          </a:ln>
        </p:spPr>
      </p:pic>
      <p:sp>
        <p:nvSpPr>
          <p:cNvPr id="17433" name="Rectangle 26"/>
          <p:cNvSpPr>
            <a:spLocks noChangeArrowheads="1"/>
          </p:cNvSpPr>
          <p:nvPr/>
        </p:nvSpPr>
        <p:spPr bwMode="auto">
          <a:xfrm>
            <a:off x="2667000" y="909638"/>
            <a:ext cx="9144000" cy="0"/>
          </a:xfrm>
          <a:prstGeom prst="rect">
            <a:avLst/>
          </a:prstGeom>
          <a:noFill/>
          <a:ln w="9525">
            <a:noFill/>
            <a:miter lim="800000"/>
            <a:headEnd/>
            <a:tailEnd/>
          </a:ln>
        </p:spPr>
        <p:txBody>
          <a:bodyPr>
            <a:spAutoFit/>
          </a:bodyPr>
          <a:lstStyle/>
          <a:p>
            <a:endParaRPr lang="en-US"/>
          </a:p>
        </p:txBody>
      </p:sp>
      <p:pic>
        <p:nvPicPr>
          <p:cNvPr id="23579" name="Picture 27" descr="http://www.uky.edu/LCC/BSN/BIO/BiologyLabs/BSL111/111Lab6/Lab6Images/KidneyModel-Kidney.jpg"/>
          <p:cNvPicPr>
            <a:picLocks noChangeAspect="1" noChangeArrowheads="1"/>
          </p:cNvPicPr>
          <p:nvPr/>
        </p:nvPicPr>
        <p:blipFill>
          <a:blip r:embed="rId5" r:link="rId6" cstate="print"/>
          <a:srcRect/>
          <a:stretch>
            <a:fillRect/>
          </a:stretch>
        </p:blipFill>
        <p:spPr bwMode="auto">
          <a:xfrm>
            <a:off x="2362200" y="4343400"/>
            <a:ext cx="692150" cy="914400"/>
          </a:xfrm>
          <a:prstGeom prst="rect">
            <a:avLst/>
          </a:prstGeom>
          <a:noFill/>
          <a:ln w="9525">
            <a:noFill/>
            <a:miter lim="800000"/>
            <a:headEnd/>
            <a:tailEnd/>
          </a:ln>
        </p:spPr>
      </p:pic>
      <p:pic>
        <p:nvPicPr>
          <p:cNvPr id="23580" name="Picture 28" descr="http://www.uky.edu/LCC/BSN/BIO/BiologyLabs/BSL111/111Lab6/Lab6Images/KidneyModel-Kidney.jpg"/>
          <p:cNvPicPr>
            <a:picLocks noChangeAspect="1" noChangeArrowheads="1"/>
          </p:cNvPicPr>
          <p:nvPr/>
        </p:nvPicPr>
        <p:blipFill>
          <a:blip r:embed="rId5" r:link="rId6" cstate="print"/>
          <a:srcRect/>
          <a:stretch>
            <a:fillRect/>
          </a:stretch>
        </p:blipFill>
        <p:spPr bwMode="auto">
          <a:xfrm>
            <a:off x="5943600" y="4267200"/>
            <a:ext cx="692150" cy="914400"/>
          </a:xfrm>
          <a:prstGeom prst="rect">
            <a:avLst/>
          </a:prstGeom>
          <a:noFill/>
          <a:ln w="9525">
            <a:noFill/>
            <a:miter lim="800000"/>
            <a:headEnd/>
            <a:tailEnd/>
          </a:ln>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5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7" presetClass="entr" presetSubtype="4" fill="hold" nodeType="clickEffect">
                                  <p:stCondLst>
                                    <p:cond delay="0"/>
                                  </p:stCondLst>
                                  <p:childTnLst>
                                    <p:set>
                                      <p:cBhvr>
                                        <p:cTn id="10" dur="1" fill="hold">
                                          <p:stCondLst>
                                            <p:cond delay="0"/>
                                          </p:stCondLst>
                                        </p:cTn>
                                        <p:tgtEl>
                                          <p:spTgt spid="23558"/>
                                        </p:tgtEl>
                                        <p:attrNameLst>
                                          <p:attrName>style.visibility</p:attrName>
                                        </p:attrNameLst>
                                      </p:cBhvr>
                                      <p:to>
                                        <p:strVal val="visible"/>
                                      </p:to>
                                    </p:set>
                                    <p:anim calcmode="lin" valueType="num">
                                      <p:cBhvr>
                                        <p:cTn id="11" dur="500" fill="hold"/>
                                        <p:tgtEl>
                                          <p:spTgt spid="23558"/>
                                        </p:tgtEl>
                                        <p:attrNameLst>
                                          <p:attrName>ppt_x</p:attrName>
                                        </p:attrNameLst>
                                      </p:cBhvr>
                                      <p:tavLst>
                                        <p:tav tm="0">
                                          <p:val>
                                            <p:strVal val="#ppt_x"/>
                                          </p:val>
                                        </p:tav>
                                        <p:tav tm="100000">
                                          <p:val>
                                            <p:strVal val="#ppt_x"/>
                                          </p:val>
                                        </p:tav>
                                      </p:tavLst>
                                    </p:anim>
                                    <p:anim calcmode="lin" valueType="num">
                                      <p:cBhvr>
                                        <p:cTn id="12" dur="500" fill="hold"/>
                                        <p:tgtEl>
                                          <p:spTgt spid="23558"/>
                                        </p:tgtEl>
                                        <p:attrNameLst>
                                          <p:attrName>ppt_y</p:attrName>
                                        </p:attrNameLst>
                                      </p:cBhvr>
                                      <p:tavLst>
                                        <p:tav tm="0">
                                          <p:val>
                                            <p:strVal val="#ppt_y+#ppt_h/2"/>
                                          </p:val>
                                        </p:tav>
                                        <p:tav tm="100000">
                                          <p:val>
                                            <p:strVal val="#ppt_y"/>
                                          </p:val>
                                        </p:tav>
                                      </p:tavLst>
                                    </p:anim>
                                    <p:anim calcmode="lin" valueType="num">
                                      <p:cBhvr>
                                        <p:cTn id="13" dur="500" fill="hold"/>
                                        <p:tgtEl>
                                          <p:spTgt spid="23558"/>
                                        </p:tgtEl>
                                        <p:attrNameLst>
                                          <p:attrName>ppt_w</p:attrName>
                                        </p:attrNameLst>
                                      </p:cBhvr>
                                      <p:tavLst>
                                        <p:tav tm="0">
                                          <p:val>
                                            <p:strVal val="#ppt_w"/>
                                          </p:val>
                                        </p:tav>
                                        <p:tav tm="100000">
                                          <p:val>
                                            <p:strVal val="#ppt_w"/>
                                          </p:val>
                                        </p:tav>
                                      </p:tavLst>
                                    </p:anim>
                                    <p:anim calcmode="lin" valueType="num">
                                      <p:cBhvr>
                                        <p:cTn id="14" dur="500" fill="hold"/>
                                        <p:tgtEl>
                                          <p:spTgt spid="23558"/>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23555"/>
                                        </p:tgtEl>
                                        <p:attrNameLst>
                                          <p:attrName>style.visibility</p:attrName>
                                        </p:attrNameLst>
                                      </p:cBhvr>
                                      <p:to>
                                        <p:strVal val="visible"/>
                                      </p:to>
                                    </p:set>
                                    <p:animEffect transition="in" filter="dissolve">
                                      <p:cBhvr>
                                        <p:cTn id="19" dur="500"/>
                                        <p:tgtEl>
                                          <p:spTgt spid="23555"/>
                                        </p:tgtEl>
                                      </p:cBhvr>
                                    </p:animEffect>
                                  </p:childTnLst>
                                </p:cTn>
                              </p:par>
                            </p:childTnLst>
                          </p:cTn>
                        </p:par>
                      </p:childTnLst>
                    </p:cTn>
                  </p:par>
                  <p:par>
                    <p:cTn id="20" fill="hold">
                      <p:stCondLst>
                        <p:cond delay="indefinite"/>
                      </p:stCondLst>
                      <p:childTnLst>
                        <p:par>
                          <p:cTn id="21" fill="hold">
                            <p:stCondLst>
                              <p:cond delay="0"/>
                            </p:stCondLst>
                            <p:childTnLst>
                              <p:par>
                                <p:cTn id="22" presetID="17" presetClass="entr" presetSubtype="1" fill="hold" nodeType="clickEffect">
                                  <p:stCondLst>
                                    <p:cond delay="0"/>
                                  </p:stCondLst>
                                  <p:childTnLst>
                                    <p:set>
                                      <p:cBhvr>
                                        <p:cTn id="23" dur="1" fill="hold">
                                          <p:stCondLst>
                                            <p:cond delay="0"/>
                                          </p:stCondLst>
                                        </p:cTn>
                                        <p:tgtEl>
                                          <p:spTgt spid="23569"/>
                                        </p:tgtEl>
                                        <p:attrNameLst>
                                          <p:attrName>style.visibility</p:attrName>
                                        </p:attrNameLst>
                                      </p:cBhvr>
                                      <p:to>
                                        <p:strVal val="visible"/>
                                      </p:to>
                                    </p:set>
                                    <p:anim calcmode="lin" valueType="num">
                                      <p:cBhvr>
                                        <p:cTn id="24" dur="500" fill="hold"/>
                                        <p:tgtEl>
                                          <p:spTgt spid="23569"/>
                                        </p:tgtEl>
                                        <p:attrNameLst>
                                          <p:attrName>ppt_x</p:attrName>
                                        </p:attrNameLst>
                                      </p:cBhvr>
                                      <p:tavLst>
                                        <p:tav tm="0">
                                          <p:val>
                                            <p:strVal val="#ppt_x"/>
                                          </p:val>
                                        </p:tav>
                                        <p:tav tm="100000">
                                          <p:val>
                                            <p:strVal val="#ppt_x"/>
                                          </p:val>
                                        </p:tav>
                                      </p:tavLst>
                                    </p:anim>
                                    <p:anim calcmode="lin" valueType="num">
                                      <p:cBhvr>
                                        <p:cTn id="25" dur="500" fill="hold"/>
                                        <p:tgtEl>
                                          <p:spTgt spid="23569"/>
                                        </p:tgtEl>
                                        <p:attrNameLst>
                                          <p:attrName>ppt_y</p:attrName>
                                        </p:attrNameLst>
                                      </p:cBhvr>
                                      <p:tavLst>
                                        <p:tav tm="0">
                                          <p:val>
                                            <p:strVal val="#ppt_y-#ppt_h/2"/>
                                          </p:val>
                                        </p:tav>
                                        <p:tav tm="100000">
                                          <p:val>
                                            <p:strVal val="#ppt_y"/>
                                          </p:val>
                                        </p:tav>
                                      </p:tavLst>
                                    </p:anim>
                                    <p:anim calcmode="lin" valueType="num">
                                      <p:cBhvr>
                                        <p:cTn id="26" dur="500" fill="hold"/>
                                        <p:tgtEl>
                                          <p:spTgt spid="23569"/>
                                        </p:tgtEl>
                                        <p:attrNameLst>
                                          <p:attrName>ppt_w</p:attrName>
                                        </p:attrNameLst>
                                      </p:cBhvr>
                                      <p:tavLst>
                                        <p:tav tm="0">
                                          <p:val>
                                            <p:strVal val="#ppt_w"/>
                                          </p:val>
                                        </p:tav>
                                        <p:tav tm="100000">
                                          <p:val>
                                            <p:strVal val="#ppt_w"/>
                                          </p:val>
                                        </p:tav>
                                      </p:tavLst>
                                    </p:anim>
                                    <p:anim calcmode="lin" valueType="num">
                                      <p:cBhvr>
                                        <p:cTn id="27" dur="500" fill="hold"/>
                                        <p:tgtEl>
                                          <p:spTgt spid="23569"/>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499"/>
                                          </p:stCondLst>
                                        </p:cTn>
                                        <p:tgtEl>
                                          <p:spTgt spid="23577"/>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23567"/>
                                        </p:tgtEl>
                                        <p:attrNameLst>
                                          <p:attrName>style.visibility</p:attrName>
                                        </p:attrNameLst>
                                      </p:cBhvr>
                                      <p:to>
                                        <p:strVal val="visible"/>
                                      </p:to>
                                    </p:set>
                                    <p:animEffect transition="in" filter="dissolve">
                                      <p:cBhvr>
                                        <p:cTn id="36" dur="500"/>
                                        <p:tgtEl>
                                          <p:spTgt spid="23567"/>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499"/>
                                          </p:stCondLst>
                                        </p:cTn>
                                        <p:tgtEl>
                                          <p:spTgt spid="2357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7" presetClass="entr" presetSubtype="1" fill="hold" nodeType="clickEffect">
                                  <p:stCondLst>
                                    <p:cond delay="0"/>
                                  </p:stCondLst>
                                  <p:childTnLst>
                                    <p:set>
                                      <p:cBhvr>
                                        <p:cTn id="44" dur="1" fill="hold">
                                          <p:stCondLst>
                                            <p:cond delay="0"/>
                                          </p:stCondLst>
                                        </p:cTn>
                                        <p:tgtEl>
                                          <p:spTgt spid="23570"/>
                                        </p:tgtEl>
                                        <p:attrNameLst>
                                          <p:attrName>style.visibility</p:attrName>
                                        </p:attrNameLst>
                                      </p:cBhvr>
                                      <p:to>
                                        <p:strVal val="visible"/>
                                      </p:to>
                                    </p:set>
                                    <p:anim calcmode="lin" valueType="num">
                                      <p:cBhvr>
                                        <p:cTn id="45" dur="500" fill="hold"/>
                                        <p:tgtEl>
                                          <p:spTgt spid="23570"/>
                                        </p:tgtEl>
                                        <p:attrNameLst>
                                          <p:attrName>ppt_x</p:attrName>
                                        </p:attrNameLst>
                                      </p:cBhvr>
                                      <p:tavLst>
                                        <p:tav tm="0">
                                          <p:val>
                                            <p:strVal val="#ppt_x"/>
                                          </p:val>
                                        </p:tav>
                                        <p:tav tm="100000">
                                          <p:val>
                                            <p:strVal val="#ppt_x"/>
                                          </p:val>
                                        </p:tav>
                                      </p:tavLst>
                                    </p:anim>
                                    <p:anim calcmode="lin" valueType="num">
                                      <p:cBhvr>
                                        <p:cTn id="46" dur="500" fill="hold"/>
                                        <p:tgtEl>
                                          <p:spTgt spid="23570"/>
                                        </p:tgtEl>
                                        <p:attrNameLst>
                                          <p:attrName>ppt_y</p:attrName>
                                        </p:attrNameLst>
                                      </p:cBhvr>
                                      <p:tavLst>
                                        <p:tav tm="0">
                                          <p:val>
                                            <p:strVal val="#ppt_y-#ppt_h/2"/>
                                          </p:val>
                                        </p:tav>
                                        <p:tav tm="100000">
                                          <p:val>
                                            <p:strVal val="#ppt_y"/>
                                          </p:val>
                                        </p:tav>
                                      </p:tavLst>
                                    </p:anim>
                                    <p:anim calcmode="lin" valueType="num">
                                      <p:cBhvr>
                                        <p:cTn id="47" dur="500" fill="hold"/>
                                        <p:tgtEl>
                                          <p:spTgt spid="23570"/>
                                        </p:tgtEl>
                                        <p:attrNameLst>
                                          <p:attrName>ppt_w</p:attrName>
                                        </p:attrNameLst>
                                      </p:cBhvr>
                                      <p:tavLst>
                                        <p:tav tm="0">
                                          <p:val>
                                            <p:strVal val="#ppt_w"/>
                                          </p:val>
                                        </p:tav>
                                        <p:tav tm="100000">
                                          <p:val>
                                            <p:strVal val="#ppt_w"/>
                                          </p:val>
                                        </p:tav>
                                      </p:tavLst>
                                    </p:anim>
                                    <p:anim calcmode="lin" valueType="num">
                                      <p:cBhvr>
                                        <p:cTn id="48" dur="500" fill="hold"/>
                                        <p:tgtEl>
                                          <p:spTgt spid="23570"/>
                                        </p:tgtEl>
                                        <p:attrNameLst>
                                          <p:attrName>ppt_h</p:attrName>
                                        </p:attrNameLst>
                                      </p:cBhvr>
                                      <p:tavLst>
                                        <p:tav tm="0">
                                          <p:val>
                                            <p:fltVal val="0"/>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499"/>
                                          </p:stCondLst>
                                        </p:cTn>
                                        <p:tgtEl>
                                          <p:spTgt spid="2358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23568"/>
                                        </p:tgtEl>
                                        <p:attrNameLst>
                                          <p:attrName>style.visibility</p:attrName>
                                        </p:attrNameLst>
                                      </p:cBhvr>
                                      <p:to>
                                        <p:strVal val="visible"/>
                                      </p:to>
                                    </p:set>
                                    <p:animEffect transition="in" filter="dissolve">
                                      <p:cBhvr>
                                        <p:cTn id="57" dur="500"/>
                                        <p:tgtEl>
                                          <p:spTgt spid="23568"/>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23575"/>
                                        </p:tgtEl>
                                        <p:attrNameLst>
                                          <p:attrName>style.visibility</p:attrName>
                                        </p:attrNameLst>
                                      </p:cBhvr>
                                      <p:to>
                                        <p:strVal val="visible"/>
                                      </p:to>
                                    </p:set>
                                    <p:anim calcmode="lin" valueType="num">
                                      <p:cBhvr additive="base">
                                        <p:cTn id="62" dur="500" fill="hold"/>
                                        <p:tgtEl>
                                          <p:spTgt spid="23575"/>
                                        </p:tgtEl>
                                        <p:attrNameLst>
                                          <p:attrName>ppt_x</p:attrName>
                                        </p:attrNameLst>
                                      </p:cBhvr>
                                      <p:tavLst>
                                        <p:tav tm="0">
                                          <p:val>
                                            <p:strVal val="#ppt_x"/>
                                          </p:val>
                                        </p:tav>
                                        <p:tav tm="100000">
                                          <p:val>
                                            <p:strVal val="#ppt_x"/>
                                          </p:val>
                                        </p:tav>
                                      </p:tavLst>
                                    </p:anim>
                                    <p:anim calcmode="lin" valueType="num">
                                      <p:cBhvr additive="base">
                                        <p:cTn id="63" dur="500" fill="hold"/>
                                        <p:tgtEl>
                                          <p:spTgt spid="23575"/>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17" presetClass="entr" presetSubtype="4" fill="hold" nodeType="clickEffect">
                                  <p:stCondLst>
                                    <p:cond delay="0"/>
                                  </p:stCondLst>
                                  <p:childTnLst>
                                    <p:set>
                                      <p:cBhvr>
                                        <p:cTn id="67" dur="1" fill="hold">
                                          <p:stCondLst>
                                            <p:cond delay="0"/>
                                          </p:stCondLst>
                                        </p:cTn>
                                        <p:tgtEl>
                                          <p:spTgt spid="23571"/>
                                        </p:tgtEl>
                                        <p:attrNameLst>
                                          <p:attrName>style.visibility</p:attrName>
                                        </p:attrNameLst>
                                      </p:cBhvr>
                                      <p:to>
                                        <p:strVal val="visible"/>
                                      </p:to>
                                    </p:set>
                                    <p:anim calcmode="lin" valueType="num">
                                      <p:cBhvr>
                                        <p:cTn id="68" dur="500" fill="hold"/>
                                        <p:tgtEl>
                                          <p:spTgt spid="23571"/>
                                        </p:tgtEl>
                                        <p:attrNameLst>
                                          <p:attrName>ppt_x</p:attrName>
                                        </p:attrNameLst>
                                      </p:cBhvr>
                                      <p:tavLst>
                                        <p:tav tm="0">
                                          <p:val>
                                            <p:strVal val="#ppt_x"/>
                                          </p:val>
                                        </p:tav>
                                        <p:tav tm="100000">
                                          <p:val>
                                            <p:strVal val="#ppt_x"/>
                                          </p:val>
                                        </p:tav>
                                      </p:tavLst>
                                    </p:anim>
                                    <p:anim calcmode="lin" valueType="num">
                                      <p:cBhvr>
                                        <p:cTn id="69" dur="500" fill="hold"/>
                                        <p:tgtEl>
                                          <p:spTgt spid="23571"/>
                                        </p:tgtEl>
                                        <p:attrNameLst>
                                          <p:attrName>ppt_y</p:attrName>
                                        </p:attrNameLst>
                                      </p:cBhvr>
                                      <p:tavLst>
                                        <p:tav tm="0">
                                          <p:val>
                                            <p:strVal val="#ppt_y+#ppt_h/2"/>
                                          </p:val>
                                        </p:tav>
                                        <p:tav tm="100000">
                                          <p:val>
                                            <p:strVal val="#ppt_y"/>
                                          </p:val>
                                        </p:tav>
                                      </p:tavLst>
                                    </p:anim>
                                    <p:anim calcmode="lin" valueType="num">
                                      <p:cBhvr>
                                        <p:cTn id="70" dur="500" fill="hold"/>
                                        <p:tgtEl>
                                          <p:spTgt spid="23571"/>
                                        </p:tgtEl>
                                        <p:attrNameLst>
                                          <p:attrName>ppt_w</p:attrName>
                                        </p:attrNameLst>
                                      </p:cBhvr>
                                      <p:tavLst>
                                        <p:tav tm="0">
                                          <p:val>
                                            <p:strVal val="#ppt_w"/>
                                          </p:val>
                                        </p:tav>
                                        <p:tav tm="100000">
                                          <p:val>
                                            <p:strVal val="#ppt_w"/>
                                          </p:val>
                                        </p:tav>
                                      </p:tavLst>
                                    </p:anim>
                                    <p:anim calcmode="lin" valueType="num">
                                      <p:cBhvr>
                                        <p:cTn id="71" dur="500" fill="hold"/>
                                        <p:tgtEl>
                                          <p:spTgt spid="23571"/>
                                        </p:tgtEl>
                                        <p:attrNameLst>
                                          <p:attrName>ppt_h</p:attrName>
                                        </p:attrNameLst>
                                      </p:cBhvr>
                                      <p:tavLst>
                                        <p:tav tm="0">
                                          <p:val>
                                            <p:fltVal val="0"/>
                                          </p:val>
                                        </p:tav>
                                        <p:tav tm="100000">
                                          <p:val>
                                            <p:strVal val="#ppt_h"/>
                                          </p:val>
                                        </p:tav>
                                      </p:tavLst>
                                    </p:anim>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499"/>
                                          </p:stCondLst>
                                        </p:cTn>
                                        <p:tgtEl>
                                          <p:spTgt spid="23561"/>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17" presetClass="entr" presetSubtype="4" fill="hold" nodeType="clickEffect">
                                  <p:stCondLst>
                                    <p:cond delay="0"/>
                                  </p:stCondLst>
                                  <p:childTnLst>
                                    <p:set>
                                      <p:cBhvr>
                                        <p:cTn id="79" dur="1" fill="hold">
                                          <p:stCondLst>
                                            <p:cond delay="0"/>
                                          </p:stCondLst>
                                        </p:cTn>
                                        <p:tgtEl>
                                          <p:spTgt spid="23560"/>
                                        </p:tgtEl>
                                        <p:attrNameLst>
                                          <p:attrName>style.visibility</p:attrName>
                                        </p:attrNameLst>
                                      </p:cBhvr>
                                      <p:to>
                                        <p:strVal val="visible"/>
                                      </p:to>
                                    </p:set>
                                    <p:anim calcmode="lin" valueType="num">
                                      <p:cBhvr>
                                        <p:cTn id="80" dur="500" fill="hold"/>
                                        <p:tgtEl>
                                          <p:spTgt spid="23560"/>
                                        </p:tgtEl>
                                        <p:attrNameLst>
                                          <p:attrName>ppt_x</p:attrName>
                                        </p:attrNameLst>
                                      </p:cBhvr>
                                      <p:tavLst>
                                        <p:tav tm="0">
                                          <p:val>
                                            <p:strVal val="#ppt_x"/>
                                          </p:val>
                                        </p:tav>
                                        <p:tav tm="100000">
                                          <p:val>
                                            <p:strVal val="#ppt_x"/>
                                          </p:val>
                                        </p:tav>
                                      </p:tavLst>
                                    </p:anim>
                                    <p:anim calcmode="lin" valueType="num">
                                      <p:cBhvr>
                                        <p:cTn id="81" dur="500" fill="hold"/>
                                        <p:tgtEl>
                                          <p:spTgt spid="23560"/>
                                        </p:tgtEl>
                                        <p:attrNameLst>
                                          <p:attrName>ppt_y</p:attrName>
                                        </p:attrNameLst>
                                      </p:cBhvr>
                                      <p:tavLst>
                                        <p:tav tm="0">
                                          <p:val>
                                            <p:strVal val="#ppt_y+#ppt_h/2"/>
                                          </p:val>
                                        </p:tav>
                                        <p:tav tm="100000">
                                          <p:val>
                                            <p:strVal val="#ppt_y"/>
                                          </p:val>
                                        </p:tav>
                                      </p:tavLst>
                                    </p:anim>
                                    <p:anim calcmode="lin" valueType="num">
                                      <p:cBhvr>
                                        <p:cTn id="82" dur="500" fill="hold"/>
                                        <p:tgtEl>
                                          <p:spTgt spid="23560"/>
                                        </p:tgtEl>
                                        <p:attrNameLst>
                                          <p:attrName>ppt_w</p:attrName>
                                        </p:attrNameLst>
                                      </p:cBhvr>
                                      <p:tavLst>
                                        <p:tav tm="0">
                                          <p:val>
                                            <p:strVal val="#ppt_w"/>
                                          </p:val>
                                        </p:tav>
                                        <p:tav tm="100000">
                                          <p:val>
                                            <p:strVal val="#ppt_w"/>
                                          </p:val>
                                        </p:tav>
                                      </p:tavLst>
                                    </p:anim>
                                    <p:anim calcmode="lin" valueType="num">
                                      <p:cBhvr>
                                        <p:cTn id="83" dur="500" fill="hold"/>
                                        <p:tgtEl>
                                          <p:spTgt spid="23560"/>
                                        </p:tgtEl>
                                        <p:attrNameLst>
                                          <p:attrName>ppt_h</p:attrName>
                                        </p:attrNameLst>
                                      </p:cBhvr>
                                      <p:tavLst>
                                        <p:tav tm="0">
                                          <p:val>
                                            <p:fltVal val="0"/>
                                          </p:val>
                                        </p:tav>
                                        <p:tav tm="100000">
                                          <p:val>
                                            <p:strVal val="#ppt_h"/>
                                          </p:val>
                                        </p:tav>
                                      </p:tavLst>
                                    </p:anim>
                                  </p:childTnLst>
                                </p:cTn>
                              </p:par>
                            </p:childTnLst>
                          </p:cTn>
                        </p:par>
                      </p:childTnLst>
                    </p:cTn>
                  </p:par>
                  <p:par>
                    <p:cTn id="84" fill="hold">
                      <p:stCondLst>
                        <p:cond delay="indefinite"/>
                      </p:stCondLst>
                      <p:childTnLst>
                        <p:par>
                          <p:cTn id="85" fill="hold">
                            <p:stCondLst>
                              <p:cond delay="0"/>
                            </p:stCondLst>
                            <p:childTnLst>
                              <p:par>
                                <p:cTn id="86" presetID="9" presetClass="entr" presetSubtype="0" fill="hold" grpId="0" nodeType="clickEffect">
                                  <p:stCondLst>
                                    <p:cond delay="0"/>
                                  </p:stCondLst>
                                  <p:childTnLst>
                                    <p:set>
                                      <p:cBhvr>
                                        <p:cTn id="87" dur="1" fill="hold">
                                          <p:stCondLst>
                                            <p:cond delay="0"/>
                                          </p:stCondLst>
                                        </p:cTn>
                                        <p:tgtEl>
                                          <p:spTgt spid="23556"/>
                                        </p:tgtEl>
                                        <p:attrNameLst>
                                          <p:attrName>style.visibility</p:attrName>
                                        </p:attrNameLst>
                                      </p:cBhvr>
                                      <p:to>
                                        <p:strVal val="visible"/>
                                      </p:to>
                                    </p:set>
                                    <p:animEffect transition="in" filter="dissolve">
                                      <p:cBhvr>
                                        <p:cTn id="88" dur="500"/>
                                        <p:tgtEl>
                                          <p:spTgt spid="23556"/>
                                        </p:tgtEl>
                                      </p:cBhvr>
                                    </p:animEffect>
                                  </p:childTnLst>
                                </p:cTn>
                              </p:par>
                            </p:childTnLst>
                          </p:cTn>
                        </p:par>
                      </p:childTnLst>
                    </p:cTn>
                  </p:par>
                  <p:par>
                    <p:cTn id="89" fill="hold">
                      <p:stCondLst>
                        <p:cond delay="indefinite"/>
                      </p:stCondLst>
                      <p:childTnLst>
                        <p:par>
                          <p:cTn id="90" fill="hold">
                            <p:stCondLst>
                              <p:cond delay="0"/>
                            </p:stCondLst>
                            <p:childTnLst>
                              <p:par>
                                <p:cTn id="91" presetID="17" presetClass="entr" presetSubtype="1" fill="hold" nodeType="clickEffect">
                                  <p:stCondLst>
                                    <p:cond delay="0"/>
                                  </p:stCondLst>
                                  <p:childTnLst>
                                    <p:set>
                                      <p:cBhvr>
                                        <p:cTn id="92" dur="1" fill="hold">
                                          <p:stCondLst>
                                            <p:cond delay="0"/>
                                          </p:stCondLst>
                                        </p:cTn>
                                        <p:tgtEl>
                                          <p:spTgt spid="23563"/>
                                        </p:tgtEl>
                                        <p:attrNameLst>
                                          <p:attrName>style.visibility</p:attrName>
                                        </p:attrNameLst>
                                      </p:cBhvr>
                                      <p:to>
                                        <p:strVal val="visible"/>
                                      </p:to>
                                    </p:set>
                                    <p:anim calcmode="lin" valueType="num">
                                      <p:cBhvr>
                                        <p:cTn id="93" dur="500" fill="hold"/>
                                        <p:tgtEl>
                                          <p:spTgt spid="23563"/>
                                        </p:tgtEl>
                                        <p:attrNameLst>
                                          <p:attrName>ppt_x</p:attrName>
                                        </p:attrNameLst>
                                      </p:cBhvr>
                                      <p:tavLst>
                                        <p:tav tm="0">
                                          <p:val>
                                            <p:strVal val="#ppt_x"/>
                                          </p:val>
                                        </p:tav>
                                        <p:tav tm="100000">
                                          <p:val>
                                            <p:strVal val="#ppt_x"/>
                                          </p:val>
                                        </p:tav>
                                      </p:tavLst>
                                    </p:anim>
                                    <p:anim calcmode="lin" valueType="num">
                                      <p:cBhvr>
                                        <p:cTn id="94" dur="500" fill="hold"/>
                                        <p:tgtEl>
                                          <p:spTgt spid="23563"/>
                                        </p:tgtEl>
                                        <p:attrNameLst>
                                          <p:attrName>ppt_y</p:attrName>
                                        </p:attrNameLst>
                                      </p:cBhvr>
                                      <p:tavLst>
                                        <p:tav tm="0">
                                          <p:val>
                                            <p:strVal val="#ppt_y-#ppt_h/2"/>
                                          </p:val>
                                        </p:tav>
                                        <p:tav tm="100000">
                                          <p:val>
                                            <p:strVal val="#ppt_y"/>
                                          </p:val>
                                        </p:tav>
                                      </p:tavLst>
                                    </p:anim>
                                    <p:anim calcmode="lin" valueType="num">
                                      <p:cBhvr>
                                        <p:cTn id="95" dur="500" fill="hold"/>
                                        <p:tgtEl>
                                          <p:spTgt spid="23563"/>
                                        </p:tgtEl>
                                        <p:attrNameLst>
                                          <p:attrName>ppt_w</p:attrName>
                                        </p:attrNameLst>
                                      </p:cBhvr>
                                      <p:tavLst>
                                        <p:tav tm="0">
                                          <p:val>
                                            <p:strVal val="#ppt_w"/>
                                          </p:val>
                                        </p:tav>
                                        <p:tav tm="100000">
                                          <p:val>
                                            <p:strVal val="#ppt_w"/>
                                          </p:val>
                                        </p:tav>
                                      </p:tavLst>
                                    </p:anim>
                                    <p:anim calcmode="lin" valueType="num">
                                      <p:cBhvr>
                                        <p:cTn id="96" dur="500" fill="hold"/>
                                        <p:tgtEl>
                                          <p:spTgt spid="23563"/>
                                        </p:tgtEl>
                                        <p:attrNameLst>
                                          <p:attrName>ppt_h</p:attrName>
                                        </p:attrNameLst>
                                      </p:cBhvr>
                                      <p:tavLst>
                                        <p:tav tm="0">
                                          <p:val>
                                            <p:fltVal val="0"/>
                                          </p:val>
                                        </p:tav>
                                        <p:tav tm="100000">
                                          <p:val>
                                            <p:strVal val="#ppt_h"/>
                                          </p:val>
                                        </p:tav>
                                      </p:tavLst>
                                    </p:anim>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nodeType="clickEffect">
                                  <p:stCondLst>
                                    <p:cond delay="0"/>
                                  </p:stCondLst>
                                  <p:childTnLst>
                                    <p:set>
                                      <p:cBhvr>
                                        <p:cTn id="100" dur="1" fill="hold">
                                          <p:stCondLst>
                                            <p:cond delay="499"/>
                                          </p:stCondLst>
                                        </p:cTn>
                                        <p:tgtEl>
                                          <p:spTgt spid="23576"/>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9" presetClass="entr" presetSubtype="0" fill="hold" grpId="0" nodeType="clickEffect">
                                  <p:stCondLst>
                                    <p:cond delay="0"/>
                                  </p:stCondLst>
                                  <p:childTnLst>
                                    <p:set>
                                      <p:cBhvr>
                                        <p:cTn id="104" dur="1" fill="hold">
                                          <p:stCondLst>
                                            <p:cond delay="0"/>
                                          </p:stCondLst>
                                        </p:cTn>
                                        <p:tgtEl>
                                          <p:spTgt spid="23562"/>
                                        </p:tgtEl>
                                        <p:attrNameLst>
                                          <p:attrName>style.visibility</p:attrName>
                                        </p:attrNameLst>
                                      </p:cBhvr>
                                      <p:to>
                                        <p:strVal val="visible"/>
                                      </p:to>
                                    </p:set>
                                    <p:animEffect transition="in" filter="dissolve">
                                      <p:cBhvr>
                                        <p:cTn id="105" dur="500"/>
                                        <p:tgtEl>
                                          <p:spTgt spid="23562"/>
                                        </p:tgtEl>
                                      </p:cBhvr>
                                    </p:animEffect>
                                  </p:childTnLst>
                                </p:cTn>
                              </p:par>
                            </p:childTnLst>
                          </p:cTn>
                        </p:par>
                      </p:childTnLst>
                    </p:cTn>
                  </p:par>
                  <p:par>
                    <p:cTn id="106" fill="hold">
                      <p:stCondLst>
                        <p:cond delay="indefinite"/>
                      </p:stCondLst>
                      <p:childTnLst>
                        <p:par>
                          <p:cTn id="107" fill="hold">
                            <p:stCondLst>
                              <p:cond delay="0"/>
                            </p:stCondLst>
                            <p:childTnLst>
                              <p:par>
                                <p:cTn id="108" presetID="1" presetClass="entr" presetSubtype="0" fill="hold" grpId="0" nodeType="clickEffect">
                                  <p:stCondLst>
                                    <p:cond delay="0"/>
                                  </p:stCondLst>
                                  <p:childTnLst>
                                    <p:set>
                                      <p:cBhvr>
                                        <p:cTn id="109" dur="1" fill="hold">
                                          <p:stCondLst>
                                            <p:cond delay="499"/>
                                          </p:stCondLst>
                                        </p:cTn>
                                        <p:tgtEl>
                                          <p:spTgt spid="23572"/>
                                        </p:tgtEl>
                                        <p:attrNameLst>
                                          <p:attrName>style.visibility</p:attrName>
                                        </p:attrNameLst>
                                      </p:cBhvr>
                                      <p:to>
                                        <p:strVal val="visible"/>
                                      </p:to>
                                    </p:set>
                                  </p:childTnLst>
                                </p:cTn>
                              </p:par>
                            </p:childTnLst>
                          </p:cTn>
                        </p:par>
                      </p:childTnLst>
                    </p:cTn>
                  </p:par>
                  <p:par>
                    <p:cTn id="110" fill="hold">
                      <p:stCondLst>
                        <p:cond delay="indefinite"/>
                      </p:stCondLst>
                      <p:childTnLst>
                        <p:par>
                          <p:cTn id="111" fill="hold">
                            <p:stCondLst>
                              <p:cond delay="0"/>
                            </p:stCondLst>
                            <p:childTnLst>
                              <p:par>
                                <p:cTn id="112" presetID="17" presetClass="entr" presetSubtype="1" fill="hold" nodeType="clickEffect">
                                  <p:stCondLst>
                                    <p:cond delay="0"/>
                                  </p:stCondLst>
                                  <p:childTnLst>
                                    <p:set>
                                      <p:cBhvr>
                                        <p:cTn id="113" dur="1" fill="hold">
                                          <p:stCondLst>
                                            <p:cond delay="0"/>
                                          </p:stCondLst>
                                        </p:cTn>
                                        <p:tgtEl>
                                          <p:spTgt spid="23565"/>
                                        </p:tgtEl>
                                        <p:attrNameLst>
                                          <p:attrName>style.visibility</p:attrName>
                                        </p:attrNameLst>
                                      </p:cBhvr>
                                      <p:to>
                                        <p:strVal val="visible"/>
                                      </p:to>
                                    </p:set>
                                    <p:anim calcmode="lin" valueType="num">
                                      <p:cBhvr>
                                        <p:cTn id="114" dur="500" fill="hold"/>
                                        <p:tgtEl>
                                          <p:spTgt spid="23565"/>
                                        </p:tgtEl>
                                        <p:attrNameLst>
                                          <p:attrName>ppt_x</p:attrName>
                                        </p:attrNameLst>
                                      </p:cBhvr>
                                      <p:tavLst>
                                        <p:tav tm="0">
                                          <p:val>
                                            <p:strVal val="#ppt_x"/>
                                          </p:val>
                                        </p:tav>
                                        <p:tav tm="100000">
                                          <p:val>
                                            <p:strVal val="#ppt_x"/>
                                          </p:val>
                                        </p:tav>
                                      </p:tavLst>
                                    </p:anim>
                                    <p:anim calcmode="lin" valueType="num">
                                      <p:cBhvr>
                                        <p:cTn id="115" dur="500" fill="hold"/>
                                        <p:tgtEl>
                                          <p:spTgt spid="23565"/>
                                        </p:tgtEl>
                                        <p:attrNameLst>
                                          <p:attrName>ppt_y</p:attrName>
                                        </p:attrNameLst>
                                      </p:cBhvr>
                                      <p:tavLst>
                                        <p:tav tm="0">
                                          <p:val>
                                            <p:strVal val="#ppt_y-#ppt_h/2"/>
                                          </p:val>
                                        </p:tav>
                                        <p:tav tm="100000">
                                          <p:val>
                                            <p:strVal val="#ppt_y"/>
                                          </p:val>
                                        </p:tav>
                                      </p:tavLst>
                                    </p:anim>
                                    <p:anim calcmode="lin" valueType="num">
                                      <p:cBhvr>
                                        <p:cTn id="116" dur="500" fill="hold"/>
                                        <p:tgtEl>
                                          <p:spTgt spid="23565"/>
                                        </p:tgtEl>
                                        <p:attrNameLst>
                                          <p:attrName>ppt_w</p:attrName>
                                        </p:attrNameLst>
                                      </p:cBhvr>
                                      <p:tavLst>
                                        <p:tav tm="0">
                                          <p:val>
                                            <p:strVal val="#ppt_w"/>
                                          </p:val>
                                        </p:tav>
                                        <p:tav tm="100000">
                                          <p:val>
                                            <p:strVal val="#ppt_w"/>
                                          </p:val>
                                        </p:tav>
                                      </p:tavLst>
                                    </p:anim>
                                    <p:anim calcmode="lin" valueType="num">
                                      <p:cBhvr>
                                        <p:cTn id="117" dur="500" fill="hold"/>
                                        <p:tgtEl>
                                          <p:spTgt spid="23565"/>
                                        </p:tgtEl>
                                        <p:attrNameLst>
                                          <p:attrName>ppt_h</p:attrName>
                                        </p:attrNameLst>
                                      </p:cBhvr>
                                      <p:tavLst>
                                        <p:tav tm="0">
                                          <p:val>
                                            <p:fltVal val="0"/>
                                          </p:val>
                                        </p:tav>
                                        <p:tav tm="100000">
                                          <p:val>
                                            <p:strVal val="#ppt_h"/>
                                          </p:val>
                                        </p:tav>
                                      </p:tavLst>
                                    </p:anim>
                                  </p:childTnLst>
                                </p:cTn>
                              </p:par>
                            </p:childTnLst>
                          </p:cTn>
                        </p:par>
                      </p:childTnLst>
                    </p:cTn>
                  </p:par>
                  <p:par>
                    <p:cTn id="118" fill="hold">
                      <p:stCondLst>
                        <p:cond delay="indefinite"/>
                      </p:stCondLst>
                      <p:childTnLst>
                        <p:par>
                          <p:cTn id="119" fill="hold">
                            <p:stCondLst>
                              <p:cond delay="0"/>
                            </p:stCondLst>
                            <p:childTnLst>
                              <p:par>
                                <p:cTn id="120" presetID="1" presetClass="entr" presetSubtype="0" fill="hold" nodeType="clickEffect">
                                  <p:stCondLst>
                                    <p:cond delay="0"/>
                                  </p:stCondLst>
                                  <p:childTnLst>
                                    <p:set>
                                      <p:cBhvr>
                                        <p:cTn id="121" dur="1" fill="hold">
                                          <p:stCondLst>
                                            <p:cond delay="499"/>
                                          </p:stCondLst>
                                        </p:cTn>
                                        <p:tgtEl>
                                          <p:spTgt spid="23579"/>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9" presetClass="entr" presetSubtype="0" fill="hold" grpId="0" nodeType="clickEffect">
                                  <p:stCondLst>
                                    <p:cond delay="0"/>
                                  </p:stCondLst>
                                  <p:childTnLst>
                                    <p:set>
                                      <p:cBhvr>
                                        <p:cTn id="125" dur="1" fill="hold">
                                          <p:stCondLst>
                                            <p:cond delay="0"/>
                                          </p:stCondLst>
                                        </p:cTn>
                                        <p:tgtEl>
                                          <p:spTgt spid="23564"/>
                                        </p:tgtEl>
                                        <p:attrNameLst>
                                          <p:attrName>style.visibility</p:attrName>
                                        </p:attrNameLst>
                                      </p:cBhvr>
                                      <p:to>
                                        <p:strVal val="visible"/>
                                      </p:to>
                                    </p:set>
                                    <p:animEffect transition="in" filter="dissolve">
                                      <p:cBhvr>
                                        <p:cTn id="126" dur="500"/>
                                        <p:tgtEl>
                                          <p:spTgt spid="23564"/>
                                        </p:tgtEl>
                                      </p:cBhvr>
                                    </p:animEffect>
                                  </p:childTnLst>
                                </p:cTn>
                              </p:par>
                            </p:childTnLst>
                          </p:cTn>
                        </p:par>
                      </p:childTnLst>
                    </p:cTn>
                  </p:par>
                  <p:par>
                    <p:cTn id="127" fill="hold">
                      <p:stCondLst>
                        <p:cond delay="indefinite"/>
                      </p:stCondLst>
                      <p:childTnLst>
                        <p:par>
                          <p:cTn id="128" fill="hold">
                            <p:stCondLst>
                              <p:cond delay="0"/>
                            </p:stCondLst>
                            <p:childTnLst>
                              <p:par>
                                <p:cTn id="129" presetID="2" presetClass="entr" presetSubtype="4" fill="hold" grpId="0" nodeType="clickEffect">
                                  <p:stCondLst>
                                    <p:cond delay="0"/>
                                  </p:stCondLst>
                                  <p:childTnLst>
                                    <p:set>
                                      <p:cBhvr>
                                        <p:cTn id="130" dur="1" fill="hold">
                                          <p:stCondLst>
                                            <p:cond delay="0"/>
                                          </p:stCondLst>
                                        </p:cTn>
                                        <p:tgtEl>
                                          <p:spTgt spid="23574"/>
                                        </p:tgtEl>
                                        <p:attrNameLst>
                                          <p:attrName>style.visibility</p:attrName>
                                        </p:attrNameLst>
                                      </p:cBhvr>
                                      <p:to>
                                        <p:strVal val="visible"/>
                                      </p:to>
                                    </p:set>
                                    <p:anim calcmode="lin" valueType="num">
                                      <p:cBhvr additive="base">
                                        <p:cTn id="131" dur="500" fill="hold"/>
                                        <p:tgtEl>
                                          <p:spTgt spid="23574"/>
                                        </p:tgtEl>
                                        <p:attrNameLst>
                                          <p:attrName>ppt_x</p:attrName>
                                        </p:attrNameLst>
                                      </p:cBhvr>
                                      <p:tavLst>
                                        <p:tav tm="0">
                                          <p:val>
                                            <p:strVal val="#ppt_x"/>
                                          </p:val>
                                        </p:tav>
                                        <p:tav tm="100000">
                                          <p:val>
                                            <p:strVal val="#ppt_x"/>
                                          </p:val>
                                        </p:tav>
                                      </p:tavLst>
                                    </p:anim>
                                    <p:anim calcmode="lin" valueType="num">
                                      <p:cBhvr additive="base">
                                        <p:cTn id="132" dur="500" fill="hold"/>
                                        <p:tgtEl>
                                          <p:spTgt spid="23574"/>
                                        </p:tgtEl>
                                        <p:attrNameLst>
                                          <p:attrName>ppt_y</p:attrName>
                                        </p:attrNameLst>
                                      </p:cBhvr>
                                      <p:tavLst>
                                        <p:tav tm="0">
                                          <p:val>
                                            <p:strVal val="1+#ppt_h/2"/>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17" presetClass="entr" presetSubtype="4" fill="hold" nodeType="clickEffect">
                                  <p:stCondLst>
                                    <p:cond delay="0"/>
                                  </p:stCondLst>
                                  <p:childTnLst>
                                    <p:set>
                                      <p:cBhvr>
                                        <p:cTn id="136" dur="1" fill="hold">
                                          <p:stCondLst>
                                            <p:cond delay="0"/>
                                          </p:stCondLst>
                                        </p:cTn>
                                        <p:tgtEl>
                                          <p:spTgt spid="23566"/>
                                        </p:tgtEl>
                                        <p:attrNameLst>
                                          <p:attrName>style.visibility</p:attrName>
                                        </p:attrNameLst>
                                      </p:cBhvr>
                                      <p:to>
                                        <p:strVal val="visible"/>
                                      </p:to>
                                    </p:set>
                                    <p:anim calcmode="lin" valueType="num">
                                      <p:cBhvr>
                                        <p:cTn id="137" dur="500" fill="hold"/>
                                        <p:tgtEl>
                                          <p:spTgt spid="23566"/>
                                        </p:tgtEl>
                                        <p:attrNameLst>
                                          <p:attrName>ppt_x</p:attrName>
                                        </p:attrNameLst>
                                      </p:cBhvr>
                                      <p:tavLst>
                                        <p:tav tm="0">
                                          <p:val>
                                            <p:strVal val="#ppt_x"/>
                                          </p:val>
                                        </p:tav>
                                        <p:tav tm="100000">
                                          <p:val>
                                            <p:strVal val="#ppt_x"/>
                                          </p:val>
                                        </p:tav>
                                      </p:tavLst>
                                    </p:anim>
                                    <p:anim calcmode="lin" valueType="num">
                                      <p:cBhvr>
                                        <p:cTn id="138" dur="500" fill="hold"/>
                                        <p:tgtEl>
                                          <p:spTgt spid="23566"/>
                                        </p:tgtEl>
                                        <p:attrNameLst>
                                          <p:attrName>ppt_y</p:attrName>
                                        </p:attrNameLst>
                                      </p:cBhvr>
                                      <p:tavLst>
                                        <p:tav tm="0">
                                          <p:val>
                                            <p:strVal val="#ppt_y+#ppt_h/2"/>
                                          </p:val>
                                        </p:tav>
                                        <p:tav tm="100000">
                                          <p:val>
                                            <p:strVal val="#ppt_y"/>
                                          </p:val>
                                        </p:tav>
                                      </p:tavLst>
                                    </p:anim>
                                    <p:anim calcmode="lin" valueType="num">
                                      <p:cBhvr>
                                        <p:cTn id="139" dur="500" fill="hold"/>
                                        <p:tgtEl>
                                          <p:spTgt spid="23566"/>
                                        </p:tgtEl>
                                        <p:attrNameLst>
                                          <p:attrName>ppt_w</p:attrName>
                                        </p:attrNameLst>
                                      </p:cBhvr>
                                      <p:tavLst>
                                        <p:tav tm="0">
                                          <p:val>
                                            <p:strVal val="#ppt_w"/>
                                          </p:val>
                                        </p:tav>
                                        <p:tav tm="100000">
                                          <p:val>
                                            <p:strVal val="#ppt_w"/>
                                          </p:val>
                                        </p:tav>
                                      </p:tavLst>
                                    </p:anim>
                                    <p:anim calcmode="lin" valueType="num">
                                      <p:cBhvr>
                                        <p:cTn id="140" dur="500" fill="hold"/>
                                        <p:tgtEl>
                                          <p:spTgt spid="2356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animBg="1" autoUpdateAnimBg="0"/>
      <p:bldP spid="23556" grpId="0" animBg="1" autoUpdateAnimBg="0"/>
      <p:bldP spid="23559" grpId="0" animBg="1" autoUpdateAnimBg="0"/>
      <p:bldP spid="23561" grpId="0" animBg="1" autoUpdateAnimBg="0"/>
      <p:bldP spid="23562" grpId="0" animBg="1" autoUpdateAnimBg="0"/>
      <p:bldP spid="23564" grpId="0" animBg="1" autoUpdateAnimBg="0"/>
      <p:bldP spid="23567" grpId="0" animBg="1" autoUpdateAnimBg="0"/>
      <p:bldP spid="23568" grpId="0" animBg="1" autoUpdateAnimBg="0"/>
      <p:bldP spid="23572" grpId="0" animBg="1" autoUpdateAnimBg="0"/>
      <p:bldP spid="23573" grpId="0" animBg="1" autoUpdateAnimBg="0"/>
      <p:bldP spid="23574" grpId="0" autoUpdateAnimBg="0"/>
      <p:bldP spid="23575"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0600" y="1295400"/>
            <a:ext cx="7391400" cy="5355312"/>
          </a:xfrm>
          <a:prstGeom prst="rect">
            <a:avLst/>
          </a:prstGeom>
        </p:spPr>
        <p:txBody>
          <a:bodyPr wrap="square">
            <a:spAutoFit/>
          </a:bodyPr>
          <a:lstStyle/>
          <a:p>
            <a:r>
              <a:rPr lang="en-US" b="1" dirty="0" smtClean="0"/>
              <a:t>TOO MUCH WATER</a:t>
            </a:r>
          </a:p>
          <a:p>
            <a:r>
              <a:rPr lang="en-US" dirty="0" smtClean="0"/>
              <a:t>A similar sequence of events occurs when there is too much water in the body.</a:t>
            </a:r>
          </a:p>
          <a:p>
            <a:r>
              <a:rPr lang="en-US" dirty="0" smtClean="0"/>
              <a:t>This time, some of the details are reversed from what they were when there was too little water.</a:t>
            </a:r>
          </a:p>
          <a:p>
            <a:endParaRPr lang="en-US" dirty="0" smtClean="0"/>
          </a:p>
          <a:p>
            <a:pPr marL="342900" indent="-342900"/>
            <a:r>
              <a:rPr lang="en-US" dirty="0" smtClean="0"/>
              <a:t>To much water in blood                      Detected by hypothalamus</a:t>
            </a:r>
          </a:p>
          <a:p>
            <a:pPr marL="342900" indent="-342900"/>
            <a:endParaRPr lang="en-US" dirty="0" smtClean="0"/>
          </a:p>
          <a:p>
            <a:pPr marL="342900" indent="-342900"/>
            <a:endParaRPr lang="en-US" dirty="0" smtClean="0"/>
          </a:p>
          <a:p>
            <a:pPr marL="342900" indent="-342900"/>
            <a:r>
              <a:rPr lang="en-US" dirty="0" smtClean="0"/>
              <a:t>less ADH released into the body by the pituitary gland</a:t>
            </a:r>
          </a:p>
          <a:p>
            <a:pPr marL="342900" indent="-342900"/>
            <a:endParaRPr lang="en-US" dirty="0" smtClean="0"/>
          </a:p>
          <a:p>
            <a:pPr marL="342900" indent="-342900"/>
            <a:r>
              <a:rPr lang="en-US" dirty="0" smtClean="0"/>
              <a:t> </a:t>
            </a:r>
          </a:p>
          <a:p>
            <a:pPr marL="342900" indent="-342900"/>
            <a:endParaRPr lang="en-US" dirty="0" smtClean="0"/>
          </a:p>
          <a:p>
            <a:pPr marL="342900" indent="-342900"/>
            <a:r>
              <a:rPr lang="en-US" dirty="0" smtClean="0"/>
              <a:t>kidney reabsorbs less water                    more urines is produced </a:t>
            </a:r>
          </a:p>
          <a:p>
            <a:pPr marL="342900" indent="-342900"/>
            <a:endParaRPr lang="en-US" dirty="0" smtClean="0"/>
          </a:p>
          <a:p>
            <a:pPr marL="342900" indent="-342900"/>
            <a:endParaRPr lang="en-US" dirty="0" smtClean="0"/>
          </a:p>
          <a:p>
            <a:pPr marL="342900" indent="-342900"/>
            <a:r>
              <a:rPr lang="en-US" dirty="0" smtClean="0"/>
              <a:t>                                normal blood water level is reached </a:t>
            </a:r>
          </a:p>
          <a:p>
            <a:pPr marL="342900" indent="-342900"/>
            <a:r>
              <a:rPr lang="en-US" dirty="0" smtClean="0"/>
              <a:t> </a:t>
            </a:r>
          </a:p>
          <a:p>
            <a:pPr marL="342900" indent="-342900">
              <a:buAutoNum type="arabicPeriod" startAt="2"/>
            </a:pPr>
            <a:endParaRPr lang="en-US" dirty="0" smtClean="0"/>
          </a:p>
        </p:txBody>
      </p:sp>
      <p:sp>
        <p:nvSpPr>
          <p:cNvPr id="6" name="Rectangle 5"/>
          <p:cNvSpPr/>
          <p:nvPr/>
        </p:nvSpPr>
        <p:spPr>
          <a:xfrm>
            <a:off x="1981200" y="381000"/>
            <a:ext cx="5638800" cy="646331"/>
          </a:xfrm>
          <a:prstGeom prst="rect">
            <a:avLst/>
          </a:prstGeom>
        </p:spPr>
        <p:txBody>
          <a:bodyPr wrap="square">
            <a:spAutoFit/>
          </a:bodyPr>
          <a:lstStyle/>
          <a:p>
            <a:r>
              <a:rPr lang="en-US" sz="3600" i="1" dirty="0" smtClean="0">
                <a:solidFill>
                  <a:srgbClr val="FFC000"/>
                </a:solidFill>
                <a:latin typeface="Bookman Old Style" pitchFamily="18" charset="0"/>
              </a:rPr>
              <a:t>Controlling the water</a:t>
            </a:r>
            <a:endParaRPr lang="en-US" sz="3600" i="1" dirty="0"/>
          </a:p>
        </p:txBody>
      </p:sp>
      <p:cxnSp>
        <p:nvCxnSpPr>
          <p:cNvPr id="8" name="Straight Arrow Connector 7"/>
          <p:cNvCxnSpPr/>
          <p:nvPr/>
        </p:nvCxnSpPr>
        <p:spPr>
          <a:xfrm>
            <a:off x="3505200" y="3124200"/>
            <a:ext cx="9128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5295900" y="34671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5400000">
            <a:off x="1829594" y="4495006"/>
            <a:ext cx="608806"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3886200" y="50292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5410994" y="5485606"/>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8382000" cy="11172289"/>
          </a:xfrm>
          <a:prstGeom prst="rect">
            <a:avLst/>
          </a:prstGeom>
          <a:noFill/>
          <a:ln>
            <a:noFill/>
          </a:ln>
        </p:spPr>
        <p:txBody>
          <a:bodyPr wrap="square" rtlCol="0">
            <a:spAutoFit/>
          </a:bodyPr>
          <a:lstStyle/>
          <a:p>
            <a:endParaRPr lang="en-US" dirty="0" smtClean="0"/>
          </a:p>
          <a:p>
            <a:endParaRPr lang="en-US" dirty="0" smtClean="0"/>
          </a:p>
          <a:p>
            <a:endParaRPr lang="en-US" dirty="0" smtClean="0"/>
          </a:p>
          <a:p>
            <a:r>
              <a:rPr lang="en-US" dirty="0" smtClean="0"/>
              <a:t>~INTERNET RESOURCES ~</a:t>
            </a:r>
          </a:p>
          <a:p>
            <a:endParaRPr lang="en-US" dirty="0" smtClean="0"/>
          </a:p>
          <a:p>
            <a:r>
              <a:rPr lang="en-US" dirty="0" smtClean="0"/>
              <a:t>Medline Plus, Medical Encyclopedia Kidney Anatomy, published 7</a:t>
            </a:r>
            <a:r>
              <a:rPr lang="en-US" baseline="30000" dirty="0" smtClean="0"/>
              <a:t>th</a:t>
            </a:r>
            <a:r>
              <a:rPr lang="en-US" dirty="0" smtClean="0"/>
              <a:t>  November 2008, retrieved on 23</a:t>
            </a:r>
            <a:r>
              <a:rPr lang="en-US" baseline="30000" dirty="0" smtClean="0"/>
              <a:t>rd</a:t>
            </a:r>
            <a:r>
              <a:rPr lang="en-US" dirty="0" smtClean="0"/>
              <a:t>  July 2009 , </a:t>
            </a:r>
          </a:p>
          <a:p>
            <a:r>
              <a:rPr lang="en-US" dirty="0" smtClean="0">
                <a:hlinkClick r:id="rId2"/>
              </a:rPr>
              <a:t>http://www.nlm.nih.gov/MEDLINEPLUS/ency/imagepages/1101.htm</a:t>
            </a:r>
          </a:p>
          <a:p>
            <a:endParaRPr lang="en-US" dirty="0" smtClean="0">
              <a:hlinkClick r:id="rId2"/>
            </a:endParaRPr>
          </a:p>
          <a:p>
            <a:r>
              <a:rPr lang="en-US" dirty="0" smtClean="0"/>
              <a:t>2008  Maximillian Publishing LLC</a:t>
            </a:r>
            <a:endParaRPr lang="en-US" dirty="0" smtClean="0">
              <a:hlinkClick r:id="rId3"/>
            </a:endParaRPr>
          </a:p>
          <a:p>
            <a:r>
              <a:rPr lang="en-US" dirty="0" smtClean="0">
                <a:hlinkClick r:id="rId3"/>
              </a:rPr>
              <a:t>http://www.oscarriddle.com/Research.html</a:t>
            </a:r>
            <a:r>
              <a:rPr lang="en-US" dirty="0" smtClean="0"/>
              <a:t> </a:t>
            </a:r>
          </a:p>
          <a:p>
            <a:endParaRPr lang="en-US" dirty="0" smtClean="0">
              <a:hlinkClick r:id="rId2"/>
            </a:endParaRPr>
          </a:p>
          <a:p>
            <a:r>
              <a:rPr lang="en-US" dirty="0" smtClean="0">
                <a:hlinkClick r:id="rId2"/>
              </a:rPr>
              <a:t>http://www.s-cool.co.uk/gcse/biology/homeostasis/controlling-body-water.html</a:t>
            </a:r>
            <a:endParaRPr lang="en-US" dirty="0" smtClean="0"/>
          </a:p>
          <a:p>
            <a:endParaRPr lang="en-US" dirty="0" smtClean="0"/>
          </a:p>
          <a:p>
            <a:r>
              <a:rPr lang="en-US" dirty="0" smtClean="0">
                <a:hlinkClick r:id="rId4"/>
              </a:rPr>
              <a:t>http://www.biology-online.org/</a:t>
            </a:r>
            <a:r>
              <a:rPr lang="en-US" dirty="0" smtClean="0"/>
              <a:t> </a:t>
            </a:r>
          </a:p>
          <a:p>
            <a:endParaRPr lang="en-US" dirty="0" smtClean="0"/>
          </a:p>
          <a:p>
            <a:r>
              <a:rPr lang="en-US" dirty="0" smtClean="0"/>
              <a:t>~TEXT BOOK RESOURCES~</a:t>
            </a:r>
          </a:p>
          <a:p>
            <a:endParaRPr lang="en-US" dirty="0" smtClean="0"/>
          </a:p>
          <a:p>
            <a:r>
              <a:rPr lang="en-US" dirty="0" smtClean="0"/>
              <a:t>        Judith, Kinnear. &amp; Marjory, Martin, {2006}  Biology for the VCE Students </a:t>
            </a:r>
          </a:p>
          <a:p>
            <a:r>
              <a:rPr lang="en-US" dirty="0" smtClean="0"/>
              <a:t>        {3</a:t>
            </a:r>
            <a:r>
              <a:rPr lang="en-US" baseline="30000" dirty="0" smtClean="0"/>
              <a:t>rd</a:t>
            </a:r>
            <a:r>
              <a:rPr lang="en-US" dirty="0" smtClean="0"/>
              <a:t> ed.} Queensland : </a:t>
            </a:r>
          </a:p>
          <a:p>
            <a:r>
              <a:rPr lang="en-US" dirty="0" smtClean="0"/>
              <a:t>        Wiley &amp; Sons   </a:t>
            </a: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
        <p:nvSpPr>
          <p:cNvPr id="7" name="Title 1"/>
          <p:cNvSpPr>
            <a:spLocks noGrp="1"/>
          </p:cNvSpPr>
          <p:nvPr>
            <p:ph type="title"/>
          </p:nvPr>
        </p:nvSpPr>
        <p:spPr>
          <a:xfrm>
            <a:off x="533400" y="0"/>
            <a:ext cx="8229600" cy="1143000"/>
          </a:xfrm>
        </p:spPr>
        <p:txBody>
          <a:bodyPr>
            <a:noAutofit/>
          </a:bodyPr>
          <a:lstStyle/>
          <a:p>
            <a:pPr algn="ctr"/>
            <a:r>
              <a:rPr lang="en-US" sz="4000" b="1" u="sng" dirty="0" smtClean="0"/>
              <a:t>BIBILIOGRAGHY</a:t>
            </a:r>
            <a:r>
              <a:rPr lang="en-US" sz="4000" dirty="0" smtClean="0"/>
              <a:t>                                                               </a:t>
            </a:r>
            <a:r>
              <a:rPr lang="en-US" sz="4000" b="1" dirty="0" smtClean="0"/>
              <a:t> </a:t>
            </a:r>
            <a:endParaRPr lang="en-US" sz="4000" b="1" dirty="0"/>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normAutofit/>
          </a:bodyPr>
          <a:lstStyle/>
          <a:p>
            <a:pPr algn="ctr"/>
            <a:r>
              <a:rPr lang="en-US" sz="4000" i="1" dirty="0" smtClean="0">
                <a:solidFill>
                  <a:srgbClr val="FFC000"/>
                </a:solidFill>
                <a:latin typeface="Bookman Old Style" pitchFamily="18" charset="0"/>
              </a:rPr>
              <a:t> What is Homeostasis?  </a:t>
            </a:r>
            <a:endParaRPr lang="en-US" sz="4000" i="1" dirty="0">
              <a:solidFill>
                <a:srgbClr val="FFC000"/>
              </a:solidFill>
              <a:latin typeface="Bookman Old Style" pitchFamily="18" charset="0"/>
            </a:endParaRPr>
          </a:p>
        </p:txBody>
      </p:sp>
      <p:sp>
        <p:nvSpPr>
          <p:cNvPr id="3" name="Content Placeholder 2"/>
          <p:cNvSpPr>
            <a:spLocks noGrp="1"/>
          </p:cNvSpPr>
          <p:nvPr>
            <p:ph idx="1"/>
          </p:nvPr>
        </p:nvSpPr>
        <p:spPr>
          <a:xfrm>
            <a:off x="685800" y="1600200"/>
            <a:ext cx="8305800" cy="4876800"/>
          </a:xfrm>
        </p:spPr>
        <p:txBody>
          <a:bodyPr>
            <a:normAutofit fontScale="85000" lnSpcReduction="20000"/>
          </a:bodyPr>
          <a:lstStyle/>
          <a:p>
            <a:r>
              <a:rPr lang="en-US" altLang="zh-CN" sz="2600" dirty="0" smtClean="0"/>
              <a:t> Homeostasis is the maintenance of a constant internal {immediate surrounding of cells} in response to changes in:</a:t>
            </a:r>
          </a:p>
          <a:p>
            <a:pPr>
              <a:buNone/>
            </a:pPr>
            <a:r>
              <a:rPr lang="en-US" altLang="zh-CN" sz="2600" dirty="0" smtClean="0"/>
              <a:t>          -the changing condition in internal environment</a:t>
            </a:r>
          </a:p>
          <a:p>
            <a:pPr>
              <a:buNone/>
            </a:pPr>
            <a:r>
              <a:rPr lang="en-US" altLang="zh-CN" sz="2600" dirty="0" smtClean="0"/>
              <a:t>          -the changing condition in external environment</a:t>
            </a:r>
          </a:p>
          <a:p>
            <a:pPr>
              <a:buNone/>
            </a:pPr>
            <a:endParaRPr lang="en-US" altLang="zh-CN" sz="2600" dirty="0" smtClean="0"/>
          </a:p>
          <a:p>
            <a:r>
              <a:rPr lang="en-US" sz="2600" dirty="0" smtClean="0"/>
              <a:t>Homeostasis works to maintain the organism’s internal environment within tolerance limits- the narrow range of conditions where cellular process are able to function  at a level consistent with the continuation of life .</a:t>
            </a:r>
          </a:p>
          <a:p>
            <a:endParaRPr lang="en-US" sz="2600" dirty="0" smtClean="0"/>
          </a:p>
          <a:p>
            <a:r>
              <a:rPr lang="en-US" sz="2600" dirty="0" smtClean="0"/>
              <a:t> </a:t>
            </a:r>
            <a:r>
              <a:rPr lang="en-US" altLang="zh-CN" sz="2600" dirty="0" smtClean="0"/>
              <a:t>The failure to maintain homeostasis can cause disease and death</a:t>
            </a:r>
            <a:endParaRPr lang="en-US" sz="2600" dirty="0" smtClean="0"/>
          </a:p>
          <a:p>
            <a:pPr>
              <a:buNone/>
            </a:pPr>
            <a:r>
              <a:rPr lang="en-US" altLang="zh-CN" sz="2600" dirty="0" smtClean="0"/>
              <a:t> </a:t>
            </a:r>
          </a:p>
          <a:p>
            <a:r>
              <a:rPr lang="en-US" altLang="zh-CN" sz="2600" dirty="0" smtClean="0"/>
              <a:t>HOMEOSTASIS= Staying the same</a:t>
            </a:r>
          </a:p>
          <a:p>
            <a:endParaRPr lang="en-US" altLang="zh-CN" sz="2400" dirty="0" smtClean="0"/>
          </a:p>
          <a:p>
            <a:pPr>
              <a:buNone/>
            </a:pPr>
            <a:r>
              <a:rPr lang="en-US" altLang="zh-CN" sz="2800" dirty="0" smtClean="0"/>
              <a:t>  </a:t>
            </a:r>
          </a:p>
          <a:p>
            <a:endParaRPr lang="en-US" dirty="0"/>
          </a:p>
        </p:txBody>
      </p:sp>
    </p:spTree>
  </p:cSld>
  <p:clrMapOvr>
    <a:masterClrMapping/>
  </p:clrMapOvr>
  <p:transition spd="slow">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000" i="1" dirty="0" smtClean="0">
                <a:solidFill>
                  <a:srgbClr val="FFC000"/>
                </a:solidFill>
                <a:latin typeface="Bookman Old Style" pitchFamily="18" charset="0"/>
              </a:rPr>
              <a:t>Why is it vital to have balance?</a:t>
            </a:r>
            <a:endParaRPr lang="en-US" sz="4000" i="1" dirty="0">
              <a:solidFill>
                <a:srgbClr val="FFC000"/>
              </a:solidFill>
              <a:latin typeface="Bookman Old Style" pitchFamily="18" charset="0"/>
            </a:endParaRPr>
          </a:p>
        </p:txBody>
      </p:sp>
      <p:sp>
        <p:nvSpPr>
          <p:cNvPr id="3" name="Content Placeholder 2"/>
          <p:cNvSpPr>
            <a:spLocks noGrp="1"/>
          </p:cNvSpPr>
          <p:nvPr>
            <p:ph idx="1"/>
          </p:nvPr>
        </p:nvSpPr>
        <p:spPr>
          <a:xfrm>
            <a:off x="1219200" y="1600200"/>
            <a:ext cx="7498080" cy="4267200"/>
          </a:xfrm>
        </p:spPr>
        <p:txBody>
          <a:bodyPr>
            <a:normAutofit/>
          </a:bodyPr>
          <a:lstStyle/>
          <a:p>
            <a:endParaRPr lang="en-US" sz="2400" dirty="0" smtClean="0"/>
          </a:p>
          <a:p>
            <a:r>
              <a:rPr lang="en-US" sz="2400" dirty="0" smtClean="0"/>
              <a:t>The ph balance in the body is important to maintaining in good health.</a:t>
            </a:r>
          </a:p>
          <a:p>
            <a:r>
              <a:rPr lang="en-US" sz="2400" dirty="0" smtClean="0"/>
              <a:t> If the ph balance in the body is not right we possible to have headache, allergies or flu.</a:t>
            </a:r>
          </a:p>
          <a:p>
            <a:r>
              <a:rPr lang="en-US" sz="2400" dirty="0" smtClean="0"/>
              <a:t> The ph stands for hydrogen potential and it is measuring the concentration of the hydrogen ion.</a:t>
            </a:r>
          </a:p>
          <a:p>
            <a:r>
              <a:rPr lang="en-US" sz="2400" dirty="0" smtClean="0"/>
              <a:t> The water  and ion are the next  to absorbed it depends on how much we need in the body.</a:t>
            </a:r>
          </a:p>
          <a:p>
            <a:pPr>
              <a:buNone/>
            </a:pPr>
            <a:endParaRPr lang="en-US" dirty="0"/>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1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pPr algn="ctr"/>
            <a:r>
              <a:rPr lang="en-US" sz="4000" dirty="0" smtClean="0"/>
              <a:t>   </a:t>
            </a:r>
            <a:r>
              <a:rPr lang="en-US" sz="4000" i="1" dirty="0" smtClean="0">
                <a:solidFill>
                  <a:srgbClr val="FFC000"/>
                </a:solidFill>
                <a:latin typeface="Bookman Old Style" pitchFamily="18" charset="0"/>
              </a:rPr>
              <a:t>To what extent does the human  body seek balance?</a:t>
            </a:r>
            <a:endParaRPr lang="en-US" sz="4800" i="1" dirty="0">
              <a:solidFill>
                <a:srgbClr val="FFC000"/>
              </a:solidFill>
              <a:latin typeface="Bookman Old Style" pitchFamily="18" charset="0"/>
            </a:endParaRPr>
          </a:p>
        </p:txBody>
      </p:sp>
      <p:sp>
        <p:nvSpPr>
          <p:cNvPr id="3" name="Content Placeholder 2"/>
          <p:cNvSpPr>
            <a:spLocks noGrp="1"/>
          </p:cNvSpPr>
          <p:nvPr>
            <p:ph idx="1"/>
          </p:nvPr>
        </p:nvSpPr>
        <p:spPr>
          <a:xfrm>
            <a:off x="762000" y="1524000"/>
            <a:ext cx="8229600" cy="5029200"/>
          </a:xfrm>
        </p:spPr>
        <p:txBody>
          <a:bodyPr>
            <a:normAutofit fontScale="92500"/>
          </a:bodyPr>
          <a:lstStyle/>
          <a:p>
            <a:r>
              <a:rPr lang="en-US" sz="2200" dirty="0" smtClean="0"/>
              <a:t>The human body seeks balance </a:t>
            </a:r>
            <a:r>
              <a:rPr lang="en-AU" sz="2200" dirty="0" smtClean="0"/>
              <a:t>because of the ability of the body and its cells to seek and maintain a condition of equilibrium or stability within its internal environment when dealing with external changes.</a:t>
            </a:r>
            <a:endParaRPr lang="en-US" sz="2200" dirty="0" smtClean="0"/>
          </a:p>
          <a:p>
            <a:r>
              <a:rPr lang="en-AU" sz="2200" dirty="0" smtClean="0"/>
              <a:t>The measures the human body will take to regulate and keep constant our body temperatures are only to harmonize the interior environment with the exterior environment, and this state of a living organism is homeostasis. Living systems are self-regulating and homeostasis happens automatically and is constant, so the body is always seeking balance.</a:t>
            </a:r>
          </a:p>
          <a:p>
            <a:r>
              <a:rPr lang="en-AU" sz="2200" dirty="0" smtClean="0"/>
              <a:t>Homeostatic regulation involves three parts or mechanisms: </a:t>
            </a:r>
          </a:p>
          <a:p>
            <a:pPr>
              <a:buNone/>
            </a:pPr>
            <a:r>
              <a:rPr lang="en-AU" sz="2200" dirty="0" smtClean="0"/>
              <a:t>         1)the receptor         2)the control centre         3) the effector:</a:t>
            </a:r>
            <a:endParaRPr lang="en-US" sz="2200" dirty="0" smtClean="0"/>
          </a:p>
          <a:p>
            <a:r>
              <a:rPr lang="en-AU" sz="2200" dirty="0" smtClean="0"/>
              <a:t> The receptor receives information that something in the environment is changing (hand touching hot handle). The control centre receives and processes information from the receptor. And lastly, the effector responds to the commands of the control centre. </a:t>
            </a:r>
            <a:endParaRPr lang="en-US" sz="2200" dirty="0" smtClean="0"/>
          </a:p>
          <a:p>
            <a:pPr>
              <a:buNone/>
            </a:pPr>
            <a:endParaRPr lang="en-US" sz="2400" dirty="0" smtClean="0"/>
          </a:p>
          <a:p>
            <a:endParaRPr lang="en-US" sz="2200" dirty="0" smtClean="0"/>
          </a:p>
          <a:p>
            <a:endParaRPr lang="en-US" dirty="0"/>
          </a:p>
        </p:txBody>
      </p:sp>
    </p:spTree>
  </p:cSld>
  <p:clrMapOvr>
    <a:masterClrMapping/>
  </p:clrMapOvr>
  <p:transition spd="slow">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229600" cy="1143000"/>
          </a:xfrm>
        </p:spPr>
        <p:txBody>
          <a:bodyPr>
            <a:normAutofit fontScale="90000"/>
          </a:bodyPr>
          <a:lstStyle/>
          <a:p>
            <a:pPr algn="ctr"/>
            <a:r>
              <a:rPr lang="en-US" sz="3600" i="1" dirty="0" smtClean="0">
                <a:solidFill>
                  <a:srgbClr val="FFC000"/>
                </a:solidFill>
                <a:latin typeface="Bookman Old Style" pitchFamily="18" charset="0"/>
              </a:rPr>
              <a:t>Evaluate what would happen if the human body became instable?</a:t>
            </a:r>
            <a:endParaRPr lang="en-US" sz="3600" i="1" dirty="0">
              <a:solidFill>
                <a:srgbClr val="FFC000"/>
              </a:solidFill>
              <a:latin typeface="Bookman Old Style" pitchFamily="18" charset="0"/>
            </a:endParaRPr>
          </a:p>
        </p:txBody>
      </p:sp>
      <p:sp>
        <p:nvSpPr>
          <p:cNvPr id="4" name="TextBox 3"/>
          <p:cNvSpPr txBox="1"/>
          <p:nvPr/>
        </p:nvSpPr>
        <p:spPr>
          <a:xfrm>
            <a:off x="533400" y="2133600"/>
            <a:ext cx="8382000" cy="3477875"/>
          </a:xfrm>
          <a:prstGeom prst="rect">
            <a:avLst/>
          </a:prstGeom>
          <a:noFill/>
        </p:spPr>
        <p:txBody>
          <a:bodyPr wrap="square" rtlCol="0" anchor="t">
            <a:spAutoFit/>
          </a:bodyPr>
          <a:lstStyle/>
          <a:p>
            <a:pPr marL="457200" indent="-457200">
              <a:buFont typeface="Arial" pitchFamily="34" charset="0"/>
              <a:buChar char="•"/>
            </a:pPr>
            <a:r>
              <a:rPr lang="en-US" sz="2000" dirty="0" smtClean="0"/>
              <a:t> Water conservation in the body is eventually connected with the maintenance of blood pressure because, as water  varies, blood pressure also varies. Increased water raises  blood pressure; decreased water lowers blood pressure.</a:t>
            </a:r>
          </a:p>
          <a:p>
            <a:pPr marL="457200" indent="-457200">
              <a:buFont typeface="Arial" pitchFamily="34" charset="0"/>
              <a:buChar char="•"/>
            </a:pPr>
            <a:endParaRPr lang="en-US" sz="2000" dirty="0" smtClean="0"/>
          </a:p>
          <a:p>
            <a:pPr marL="457200" indent="-457200">
              <a:buFont typeface="Arial" pitchFamily="34" charset="0"/>
              <a:buChar char="•"/>
            </a:pPr>
            <a:r>
              <a:rPr lang="en-US" sz="2000" dirty="0" smtClean="0"/>
              <a:t> The process of Osmoregulation and blood pressure control interact.  </a:t>
            </a:r>
          </a:p>
          <a:p>
            <a:pPr marL="457200" indent="-457200">
              <a:buFont typeface="Arial" pitchFamily="34" charset="0"/>
              <a:buChar char="•"/>
            </a:pPr>
            <a:endParaRPr lang="en-US" sz="2000" dirty="0" smtClean="0"/>
          </a:p>
          <a:p>
            <a:pPr marL="457200" indent="-457200">
              <a:buFont typeface="Arial" pitchFamily="34" charset="0"/>
              <a:buChar char="•"/>
            </a:pPr>
            <a:r>
              <a:rPr lang="en-US" sz="2000" dirty="0" smtClean="0"/>
              <a:t>Osmoregulation is the regulation of water concentrations in the bloodstream, effectively controlling the amount of water available for cells to absorb.</a:t>
            </a:r>
          </a:p>
          <a:p>
            <a:r>
              <a:rPr lang="en-US" sz="2000" dirty="0" smtClean="0"/>
              <a:t>       </a:t>
            </a:r>
            <a:endParaRPr lang="en-US" sz="2000" dirty="0"/>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egative Feedback Control of Water in Animals"/>
          <p:cNvPicPr/>
          <p:nvPr/>
        </p:nvPicPr>
        <p:blipFill>
          <a:blip r:embed="rId2"/>
          <a:srcRect/>
          <a:stretch>
            <a:fillRect/>
          </a:stretch>
        </p:blipFill>
        <p:spPr bwMode="auto">
          <a:xfrm>
            <a:off x="1295400" y="152400"/>
            <a:ext cx="7391400" cy="3048000"/>
          </a:xfrm>
          <a:prstGeom prst="rect">
            <a:avLst/>
          </a:prstGeom>
          <a:solidFill>
            <a:srgbClr val="FFFFFF">
              <a:shade val="85000"/>
            </a:srgbClr>
          </a:solidFill>
          <a:ln w="88900" cap="sq">
            <a:solidFill>
              <a:schemeClr val="tx2">
                <a:lumMod val="40000"/>
                <a:lumOff val="6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1524000" y="3352800"/>
            <a:ext cx="6858000" cy="3293209"/>
          </a:xfrm>
          <a:prstGeom prst="rect">
            <a:avLst/>
          </a:prstGeom>
          <a:noFill/>
        </p:spPr>
        <p:txBody>
          <a:bodyPr wrap="square" rtlCol="0">
            <a:spAutoFit/>
          </a:bodyPr>
          <a:lstStyle/>
          <a:p>
            <a:pPr lvl="0" eaLnBrk="0" fontAlgn="base" hangingPunct="0">
              <a:spcBef>
                <a:spcPct val="0"/>
              </a:spcBef>
              <a:spcAft>
                <a:spcPct val="0"/>
              </a:spcAft>
            </a:pPr>
            <a:r>
              <a:rPr lang="en-US" sz="1600" dirty="0" smtClean="0"/>
              <a:t>The homeostatic control of water is:</a:t>
            </a:r>
            <a:endParaRPr lang="en-US" sz="16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buFontTx/>
              <a:buChar char="•"/>
            </a:pPr>
            <a:r>
              <a:rPr lang="en-US" sz="1600" dirty="0" smtClean="0">
                <a:latin typeface="Calibri" pitchFamily="34" charset="0"/>
                <a:ea typeface="Times New Roman" pitchFamily="18" charset="0"/>
                <a:cs typeface="Times New Roman" pitchFamily="18" charset="0"/>
              </a:rPr>
              <a:t>    A change in water concentration leads to active via negative feedback control </a:t>
            </a:r>
            <a:endParaRPr lang="en-US" sz="1600" dirty="0" smtClean="0">
              <a:latin typeface="Calibri" pitchFamily="34" charset="0"/>
              <a:ea typeface="Calibri" pitchFamily="34" charset="0"/>
              <a:cs typeface="Times New Roman" pitchFamily="18" charset="0"/>
            </a:endParaRPr>
          </a:p>
          <a:p>
            <a:pPr lvl="0" eaLnBrk="0" fontAlgn="base" hangingPunct="0">
              <a:spcBef>
                <a:spcPct val="0"/>
              </a:spcBef>
              <a:spcAft>
                <a:spcPct val="0"/>
              </a:spcAft>
              <a:buFontTx/>
              <a:buChar char="•"/>
            </a:pPr>
            <a:r>
              <a:rPr lang="en-US" sz="1600" dirty="0" smtClean="0">
                <a:latin typeface="Calibri" pitchFamily="34" charset="0"/>
                <a:ea typeface="Times New Roman" pitchFamily="18" charset="0"/>
                <a:cs typeface="Times New Roman" pitchFamily="18" charset="0"/>
              </a:rPr>
              <a:t>   Osmoreceptors that are capable of detecting water concentration are situated on the hypothalamus next to the circulatory system </a:t>
            </a:r>
            <a:endParaRPr lang="en-US" sz="1600" dirty="0" smtClean="0">
              <a:latin typeface="Calibri" pitchFamily="34" charset="0"/>
              <a:ea typeface="Calibri" pitchFamily="34" charset="0"/>
              <a:cs typeface="Times New Roman" pitchFamily="18" charset="0"/>
            </a:endParaRPr>
          </a:p>
          <a:p>
            <a:pPr lvl="0" eaLnBrk="0" fontAlgn="base" hangingPunct="0">
              <a:spcBef>
                <a:spcPct val="0"/>
              </a:spcBef>
              <a:spcAft>
                <a:spcPct val="0"/>
              </a:spcAft>
              <a:buFontTx/>
              <a:buChar char="•"/>
            </a:pPr>
            <a:r>
              <a:rPr lang="en-US" sz="1600" dirty="0" smtClean="0">
                <a:latin typeface="Calibri" pitchFamily="34" charset="0"/>
                <a:ea typeface="Times New Roman" pitchFamily="18" charset="0"/>
                <a:cs typeface="Times New Roman" pitchFamily="18" charset="0"/>
              </a:rPr>
              <a:t>    The hypothalamus sends chemical messages to the pituitary gland next to it. </a:t>
            </a:r>
            <a:endParaRPr lang="en-US" sz="1600" dirty="0" smtClean="0">
              <a:latin typeface="Calibri" pitchFamily="34" charset="0"/>
              <a:ea typeface="Calibri" pitchFamily="34" charset="0"/>
              <a:cs typeface="Times New Roman" pitchFamily="18" charset="0"/>
            </a:endParaRPr>
          </a:p>
          <a:p>
            <a:pPr lvl="0" eaLnBrk="0" fontAlgn="base" hangingPunct="0">
              <a:spcBef>
                <a:spcPct val="0"/>
              </a:spcBef>
              <a:spcAft>
                <a:spcPct val="0"/>
              </a:spcAft>
              <a:buFontTx/>
              <a:buChar char="•"/>
            </a:pPr>
            <a:r>
              <a:rPr lang="en-US" sz="1600" dirty="0" smtClean="0">
                <a:latin typeface="Calibri" pitchFamily="34" charset="0"/>
                <a:ea typeface="Times New Roman" pitchFamily="18" charset="0"/>
                <a:cs typeface="Times New Roman" pitchFamily="18" charset="0"/>
              </a:rPr>
              <a:t>   The pituitary gland secretes anti-diuretic hormone (ADH), which targets the kidney responsible for maintaining water levels. </a:t>
            </a:r>
            <a:endParaRPr lang="en-US" sz="1600" dirty="0" smtClean="0">
              <a:latin typeface="Calibri" pitchFamily="34" charset="0"/>
              <a:ea typeface="Calibri" pitchFamily="34" charset="0"/>
              <a:cs typeface="Times New Roman" pitchFamily="18" charset="0"/>
            </a:endParaRPr>
          </a:p>
          <a:p>
            <a:pPr lvl="0" eaLnBrk="0" fontAlgn="base" hangingPunct="0">
              <a:spcBef>
                <a:spcPct val="0"/>
              </a:spcBef>
              <a:spcAft>
                <a:spcPct val="0"/>
              </a:spcAft>
              <a:buFontTx/>
              <a:buChar char="•"/>
            </a:pPr>
            <a:r>
              <a:rPr lang="en-US" sz="1600" dirty="0" smtClean="0">
                <a:latin typeface="Calibri" pitchFamily="34" charset="0"/>
                <a:ea typeface="Times New Roman" pitchFamily="18" charset="0"/>
                <a:cs typeface="Times New Roman" pitchFamily="18" charset="0"/>
              </a:rPr>
              <a:t>    When the hormone reaches its target tissue, it alters the tubules of the kidney to become more / less permeable to water </a:t>
            </a:r>
            <a:endParaRPr lang="en-US" sz="1600" dirty="0" smtClean="0">
              <a:latin typeface="Calibri" pitchFamily="34" charset="0"/>
              <a:ea typeface="Calibri" pitchFamily="34" charset="0"/>
              <a:cs typeface="Times New Roman" pitchFamily="18" charset="0"/>
            </a:endParaRPr>
          </a:p>
          <a:p>
            <a:pPr lvl="0" eaLnBrk="0" fontAlgn="base" hangingPunct="0">
              <a:spcBef>
                <a:spcPct val="0"/>
              </a:spcBef>
              <a:spcAft>
                <a:spcPct val="0"/>
              </a:spcAft>
              <a:buFontTx/>
              <a:buChar char="•"/>
            </a:pPr>
            <a:r>
              <a:rPr lang="en-US" sz="1600" dirty="0" smtClean="0">
                <a:latin typeface="Calibri" pitchFamily="34" charset="0"/>
                <a:ea typeface="Times New Roman" pitchFamily="18" charset="0"/>
                <a:cs typeface="Times New Roman" pitchFamily="18" charset="0"/>
              </a:rPr>
              <a:t>    If more water is required in the blood stream, high concentrations of ADH make the tubules more permeable. </a:t>
            </a:r>
            <a:endParaRPr lang="en-US" sz="1600" dirty="0" smtClean="0">
              <a:latin typeface="Calibri" pitchFamily="34" charset="0"/>
              <a:ea typeface="Calibri" pitchFamily="34" charset="0"/>
              <a:cs typeface="Times New Roman" pitchFamily="18" charset="0"/>
            </a:endParaRPr>
          </a:p>
          <a:p>
            <a:pPr lvl="0" eaLnBrk="0" fontAlgn="base" hangingPunct="0">
              <a:spcBef>
                <a:spcPct val="0"/>
              </a:spcBef>
              <a:spcAft>
                <a:spcPct val="0"/>
              </a:spcAft>
              <a:buFontTx/>
              <a:buChar char="•"/>
            </a:pPr>
            <a:r>
              <a:rPr lang="en-US" sz="1600" dirty="0" smtClean="0">
                <a:latin typeface="Calibri" pitchFamily="34" charset="0"/>
                <a:ea typeface="Times New Roman" pitchFamily="18" charset="0"/>
                <a:cs typeface="Times New Roman" pitchFamily="18" charset="0"/>
              </a:rPr>
              <a:t>   If less water is required in the blood stream, low concentrations of ADH make the tubules less permeable.  </a:t>
            </a:r>
            <a:endParaRPr lang="en-US" sz="1600" dirty="0" smtClean="0">
              <a:latin typeface="Arial" pitchFamily="34" charset="0"/>
            </a:endParaRPr>
          </a:p>
        </p:txBody>
      </p:sp>
    </p:spTree>
  </p:cSld>
  <p:clrMapOvr>
    <a:masterClrMapping/>
  </p:clrMapOvr>
  <p:transition spd="slow">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371600"/>
          </a:xfrm>
        </p:spPr>
        <p:txBody>
          <a:bodyPr>
            <a:noAutofit/>
          </a:bodyPr>
          <a:lstStyle/>
          <a:p>
            <a:pPr algn="ctr"/>
            <a:r>
              <a:rPr lang="en-US" sz="3200" i="1" dirty="0" smtClean="0">
                <a:solidFill>
                  <a:srgbClr val="FFC000"/>
                </a:solidFill>
                <a:latin typeface="Bookman Old Style" pitchFamily="18" charset="0"/>
              </a:rPr>
              <a:t>How do feedback loops in the endocrine and nervous system regulate the environment in the human body?</a:t>
            </a:r>
            <a:endParaRPr lang="en-US" sz="3200" i="1" dirty="0">
              <a:solidFill>
                <a:srgbClr val="FFC000"/>
              </a:solidFill>
              <a:latin typeface="Bookman Old Style" pitchFamily="18" charset="0"/>
            </a:endParaRPr>
          </a:p>
        </p:txBody>
      </p:sp>
      <p:sp>
        <p:nvSpPr>
          <p:cNvPr id="4" name="TextBox 3"/>
          <p:cNvSpPr txBox="1"/>
          <p:nvPr/>
        </p:nvSpPr>
        <p:spPr>
          <a:xfrm>
            <a:off x="685800" y="2514600"/>
            <a:ext cx="8153400" cy="1938992"/>
          </a:xfrm>
          <a:prstGeom prst="rect">
            <a:avLst/>
          </a:prstGeom>
          <a:noFill/>
        </p:spPr>
        <p:txBody>
          <a:bodyPr wrap="square" rtlCol="0">
            <a:spAutoFit/>
          </a:bodyPr>
          <a:lstStyle/>
          <a:p>
            <a:pPr>
              <a:buFont typeface="Arial" pitchFamily="34" charset="0"/>
              <a:buChar char="•"/>
            </a:pPr>
            <a:r>
              <a:rPr lang="en-US" sz="2000" dirty="0" smtClean="0"/>
              <a:t>    A vital factor of the internal environment of cells changes such as water balance, the change is detected by either the hormonal or nervous system. Information about the direction of change is transported , by chemical or nerve message, to other  parts of the body. These message lead to another change in the vital factor, backwards to the initial one so that the factor is now restored to within the normal range.    </a:t>
            </a:r>
            <a:endParaRPr lang="en-US" sz="2000" dirty="0"/>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 y="914400"/>
            <a:ext cx="3886200" cy="6354842"/>
          </a:xfrm>
          <a:prstGeom prst="rect">
            <a:avLst/>
          </a:prstGeom>
        </p:spPr>
        <p:txBody>
          <a:bodyPr wrap="square">
            <a:spAutoFit/>
          </a:bodyPr>
          <a:lstStyle/>
          <a:p>
            <a:r>
              <a:rPr lang="en-US" sz="1600" b="1" dirty="0" smtClean="0"/>
              <a:t>Pituitary</a:t>
            </a:r>
            <a:r>
              <a:rPr lang="en-US" sz="1600" dirty="0" smtClean="0"/>
              <a:t> </a:t>
            </a:r>
            <a:r>
              <a:rPr lang="en-US" sz="1600" b="1" dirty="0" smtClean="0"/>
              <a:t>gland: {growth hormone and many other}  </a:t>
            </a:r>
          </a:p>
          <a:p>
            <a:r>
              <a:rPr lang="en-US" sz="1600" dirty="0" smtClean="0"/>
              <a:t>Secretes a number of hormones, a key one is ADH which is important in regulating the water content of the body.</a:t>
            </a:r>
          </a:p>
          <a:p>
            <a:r>
              <a:rPr lang="en-US" sz="1600" dirty="0" smtClean="0"/>
              <a:t> </a:t>
            </a:r>
          </a:p>
          <a:p>
            <a:r>
              <a:rPr lang="en-US" sz="1600" b="1" dirty="0" smtClean="0"/>
              <a:t>Pancreas:  {insulin glucagon}</a:t>
            </a:r>
          </a:p>
          <a:p>
            <a:r>
              <a:rPr lang="en-US" sz="1600" dirty="0" smtClean="0"/>
              <a:t>Is  involved in maintaining a constant amount of glucose in the body through the actions of glucagon and insulin.</a:t>
            </a:r>
          </a:p>
          <a:p>
            <a:endParaRPr lang="en-US" sz="1600" b="1" dirty="0" smtClean="0"/>
          </a:p>
          <a:p>
            <a:r>
              <a:rPr lang="en-US" sz="1600" b="1" dirty="0" smtClean="0"/>
              <a:t>Hypothalamus:  {many including thyrotrophic –releasing hormone}  </a:t>
            </a:r>
          </a:p>
          <a:p>
            <a:r>
              <a:rPr lang="en-US" sz="1600" dirty="0" smtClean="0"/>
              <a:t>Many body activities </a:t>
            </a:r>
            <a:endParaRPr lang="en-US" sz="1600" b="1" dirty="0" smtClean="0"/>
          </a:p>
          <a:p>
            <a:endParaRPr lang="en-US" sz="1600" b="1" dirty="0" smtClean="0"/>
          </a:p>
          <a:p>
            <a:r>
              <a:rPr lang="en-US" sz="1600" b="1" dirty="0" smtClean="0"/>
              <a:t>Thyroid: {thryoxine}</a:t>
            </a:r>
          </a:p>
          <a:p>
            <a:r>
              <a:rPr lang="en-US" sz="1600" dirty="0" smtClean="0"/>
              <a:t>Metabolism growth </a:t>
            </a:r>
          </a:p>
          <a:p>
            <a:endParaRPr lang="en-US" sz="1600" b="1" dirty="0" smtClean="0"/>
          </a:p>
          <a:p>
            <a:r>
              <a:rPr lang="en-US" sz="1600" b="1" dirty="0" smtClean="0"/>
              <a:t>Adrenal: {cortisol adrenalin} </a:t>
            </a:r>
          </a:p>
          <a:p>
            <a:r>
              <a:rPr lang="en-US" sz="1600" dirty="0" smtClean="0"/>
              <a:t>Metabolism response to stress</a:t>
            </a:r>
          </a:p>
          <a:p>
            <a:endParaRPr lang="en-US" sz="1600" b="1" dirty="0" smtClean="0"/>
          </a:p>
          <a:p>
            <a:r>
              <a:rPr lang="en-US" sz="1600" b="1" dirty="0" smtClean="0"/>
              <a:t>Cells in gonads: {testes: testosterone} </a:t>
            </a:r>
          </a:p>
          <a:p>
            <a:r>
              <a:rPr lang="en-US" sz="1600" b="1" dirty="0" smtClean="0"/>
              <a:t>Ovaries {progesterone oestrogens} </a:t>
            </a:r>
          </a:p>
          <a:p>
            <a:r>
              <a:rPr lang="en-US" sz="1600" dirty="0" smtClean="0"/>
              <a:t>Fertility and secondary sex characteristic  </a:t>
            </a:r>
          </a:p>
          <a:p>
            <a:r>
              <a:rPr lang="en-US" dirty="0" smtClean="0"/>
              <a:t> </a:t>
            </a:r>
            <a:endParaRPr lang="en-US" dirty="0"/>
          </a:p>
        </p:txBody>
      </p:sp>
      <p:sp>
        <p:nvSpPr>
          <p:cNvPr id="6" name="TextBox 5"/>
          <p:cNvSpPr txBox="1"/>
          <p:nvPr/>
        </p:nvSpPr>
        <p:spPr>
          <a:xfrm>
            <a:off x="533400" y="228601"/>
            <a:ext cx="8077200" cy="769441"/>
          </a:xfrm>
          <a:prstGeom prst="rect">
            <a:avLst/>
          </a:prstGeom>
          <a:noFill/>
        </p:spPr>
        <p:txBody>
          <a:bodyPr wrap="square" rtlCol="0">
            <a:spAutoFit/>
          </a:bodyPr>
          <a:lstStyle/>
          <a:p>
            <a:pPr algn="ctr"/>
            <a:r>
              <a:rPr lang="en-US" sz="2200" b="1" dirty="0" smtClean="0">
                <a:solidFill>
                  <a:srgbClr val="FFC000"/>
                </a:solidFill>
              </a:rPr>
              <a:t>~The following diagram shows the organs that have roles in  homeostasis:</a:t>
            </a:r>
            <a:endParaRPr lang="en-US" sz="2200" dirty="0">
              <a:solidFill>
                <a:srgbClr val="FFC000"/>
              </a:solidFill>
            </a:endParaRPr>
          </a:p>
        </p:txBody>
      </p:sp>
      <p:pic>
        <p:nvPicPr>
          <p:cNvPr id="8196" name="Picture 4" descr="http://www.carolguze.com/images/organsystems/endocrine_glands.gif"/>
          <p:cNvPicPr>
            <a:picLocks noChangeAspect="1" noChangeArrowheads="1"/>
          </p:cNvPicPr>
          <p:nvPr/>
        </p:nvPicPr>
        <p:blipFill>
          <a:blip r:embed="rId2"/>
          <a:srcRect/>
          <a:stretch>
            <a:fillRect/>
          </a:stretch>
        </p:blipFill>
        <p:spPr bwMode="auto">
          <a:xfrm>
            <a:off x="4495800" y="1098758"/>
            <a:ext cx="4345371" cy="5606842"/>
          </a:xfrm>
          <a:prstGeom prst="rect">
            <a:avLst/>
          </a:prstGeom>
          <a:noFill/>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8610600" cy="1368552"/>
          </a:xfrm>
        </p:spPr>
        <p:txBody>
          <a:bodyPr>
            <a:noAutofit/>
          </a:bodyPr>
          <a:lstStyle/>
          <a:p>
            <a:pPr algn="ctr"/>
            <a:r>
              <a:rPr lang="en-US" sz="2400" i="1" dirty="0" smtClean="0">
                <a:solidFill>
                  <a:srgbClr val="FFC000"/>
                </a:solidFill>
                <a:latin typeface="Bookman Old Style" pitchFamily="18" charset="0"/>
              </a:rPr>
              <a:t>Which hormones supply internal feedback mechanisms that sustain homeostasis at both cellular and organ      level?</a:t>
            </a:r>
            <a:endParaRPr lang="en-US" sz="2400" i="1" dirty="0">
              <a:solidFill>
                <a:srgbClr val="FFC000"/>
              </a:solidFill>
              <a:latin typeface="Bookman Old Style" pitchFamily="18" charset="0"/>
            </a:endParaRPr>
          </a:p>
        </p:txBody>
      </p:sp>
      <p:sp>
        <p:nvSpPr>
          <p:cNvPr id="5" name="TextBox 4"/>
          <p:cNvSpPr txBox="1"/>
          <p:nvPr/>
        </p:nvSpPr>
        <p:spPr>
          <a:xfrm>
            <a:off x="228600" y="2438400"/>
            <a:ext cx="8686800" cy="3139321"/>
          </a:xfrm>
          <a:prstGeom prst="rect">
            <a:avLst/>
          </a:prstGeom>
          <a:noFill/>
        </p:spPr>
        <p:txBody>
          <a:bodyPr wrap="square" rtlCol="0">
            <a:spAutoFit/>
          </a:bodyPr>
          <a:lstStyle/>
          <a:p>
            <a:pPr>
              <a:buFont typeface="Arial" pitchFamily="34" charset="0"/>
              <a:buChar char="•"/>
            </a:pPr>
            <a:r>
              <a:rPr lang="en-US" dirty="0" smtClean="0">
                <a:latin typeface="+mj-lt"/>
              </a:rPr>
              <a:t>   Vasopressin is an antidiuretic hormone {ADH} produced by  neurosecretory cells in the hypothalamus of the brain.  There is a little amount of vasopressin in the blood if there are normal level of water. When blood solutes rise Osmoreceptors in the hypothalamus activate neurosecretory cells.  These cells produce vasopressin which is released  in the blood stream.  </a:t>
            </a:r>
          </a:p>
          <a:p>
            <a:r>
              <a:rPr lang="en-US" dirty="0" smtClean="0">
                <a:latin typeface="+mj-lt"/>
              </a:rPr>
              <a:t> </a:t>
            </a:r>
          </a:p>
          <a:p>
            <a:pPr>
              <a:buFont typeface="Arial" pitchFamily="34" charset="0"/>
              <a:buChar char="•"/>
            </a:pPr>
            <a:r>
              <a:rPr lang="en-US" dirty="0" smtClean="0">
                <a:latin typeface="+mj-lt"/>
              </a:rPr>
              <a:t>   Vasopressin travels to the kidneys and it increases permeability  distal tubules and collecting ducts to water. The amount of water reabsorbed increases and the concentration in the blood declines.  Negative feedback then leads to a decreased secretion of vasopressin.  Increased drinking also acts as a feedback mechanism leading to a reduced secretion of vasopressin.</a:t>
            </a:r>
            <a:endParaRPr lang="en-US" dirty="0">
              <a:latin typeface="+mj-lt"/>
            </a:endParaRPr>
          </a:p>
        </p:txBody>
      </p:sp>
    </p:spTree>
  </p:cSld>
  <p:clrMapOvr>
    <a:masterClrMapping/>
  </p:clrMapOvr>
  <p:transition spd="slow">
    <p:diamon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1429</TotalTime>
  <Words>1424</Words>
  <Application>Microsoft Office PowerPoint</Application>
  <PresentationFormat>On-screen Show (4:3)</PresentationFormat>
  <Paragraphs>206</Paragraphs>
  <Slides>16</Slides>
  <Notes>2</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Solstice</vt:lpstr>
      <vt:lpstr>Homeostasis Water </vt:lpstr>
      <vt:lpstr> What is Homeostasis?  </vt:lpstr>
      <vt:lpstr>Why is it vital to have balance?</vt:lpstr>
      <vt:lpstr>   To what extent does the human  body seek balance?</vt:lpstr>
      <vt:lpstr>Evaluate what would happen if the human body became instable?</vt:lpstr>
      <vt:lpstr>Slide 6</vt:lpstr>
      <vt:lpstr>How do feedback loops in the endocrine and nervous system regulate the environment in the human body?</vt:lpstr>
      <vt:lpstr>Slide 8</vt:lpstr>
      <vt:lpstr>Which hormones supply internal feedback mechanisms that sustain homeostasis at both cellular and organ      level?</vt:lpstr>
      <vt:lpstr>Slide 10</vt:lpstr>
      <vt:lpstr>Controlling the water</vt:lpstr>
      <vt:lpstr>Slide 12</vt:lpstr>
      <vt:lpstr>Slide 13</vt:lpstr>
      <vt:lpstr>Slide 14</vt:lpstr>
      <vt:lpstr>Slide 15</vt:lpstr>
      <vt:lpstr>BIBILIOGRAGHY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Homeostasis  Water</dc:title>
  <dc:creator>Akhtar Noor</dc:creator>
  <cp:lastModifiedBy>Akhtar Noor</cp:lastModifiedBy>
  <cp:revision>140</cp:revision>
  <dcterms:created xsi:type="dcterms:W3CDTF">2009-07-30T08:24:30Z</dcterms:created>
  <dcterms:modified xsi:type="dcterms:W3CDTF">2009-08-13T09:52:25Z</dcterms:modified>
</cp:coreProperties>
</file>